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  <p:sldMasterId id="2147483704" r:id="rId2"/>
    <p:sldMasterId id="2147483717" r:id="rId3"/>
  </p:sldMasterIdLst>
  <p:notesMasterIdLst>
    <p:notesMasterId r:id="rId34"/>
  </p:notesMasterIdLst>
  <p:sldIdLst>
    <p:sldId id="2141412099" r:id="rId4"/>
    <p:sldId id="2147471084" r:id="rId5"/>
    <p:sldId id="1247" r:id="rId6"/>
    <p:sldId id="1250" r:id="rId7"/>
    <p:sldId id="1263" r:id="rId8"/>
    <p:sldId id="256" r:id="rId9"/>
    <p:sldId id="2147471085" r:id="rId10"/>
    <p:sldId id="2147471093" r:id="rId11"/>
    <p:sldId id="261" r:id="rId12"/>
    <p:sldId id="474" r:id="rId13"/>
    <p:sldId id="2147471102" r:id="rId14"/>
    <p:sldId id="324" r:id="rId15"/>
    <p:sldId id="2147471107" r:id="rId16"/>
    <p:sldId id="811" r:id="rId17"/>
    <p:sldId id="2147471091" r:id="rId18"/>
    <p:sldId id="259" r:id="rId19"/>
    <p:sldId id="377" r:id="rId20"/>
    <p:sldId id="2147471083" r:id="rId21"/>
    <p:sldId id="2147471098" r:id="rId22"/>
    <p:sldId id="1259" r:id="rId23"/>
    <p:sldId id="2147471096" r:id="rId24"/>
    <p:sldId id="2147471099" r:id="rId25"/>
    <p:sldId id="2147471101" r:id="rId26"/>
    <p:sldId id="1264" r:id="rId27"/>
    <p:sldId id="2147471106" r:id="rId28"/>
    <p:sldId id="2147471082" r:id="rId29"/>
    <p:sldId id="2147471092" r:id="rId30"/>
    <p:sldId id="2147471105" r:id="rId31"/>
    <p:sldId id="2147471094" r:id="rId32"/>
    <p:sldId id="1271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0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serverfsx\TMO_Medici\Riccardo\riesame\2024\ANN%202024\analisi_ann_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'[analisi_ann_24.xlsx]n trap'!$B$3</c:f>
              <c:strCache>
                <c:ptCount val="1"/>
                <c:pt idx="0">
                  <c:v>auto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'[analisi_ann_24.xlsx]n trap'!$C$2:$U$2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'[analisi_ann_24.xlsx]n trap'!$C$3:$U$3</c:f>
              <c:numCache>
                <c:formatCode>General</c:formatCode>
                <c:ptCount val="19"/>
                <c:pt idx="0">
                  <c:v>69</c:v>
                </c:pt>
                <c:pt idx="1">
                  <c:v>69</c:v>
                </c:pt>
                <c:pt idx="2">
                  <c:v>69</c:v>
                </c:pt>
                <c:pt idx="3">
                  <c:v>63</c:v>
                </c:pt>
                <c:pt idx="4">
                  <c:v>66</c:v>
                </c:pt>
                <c:pt idx="5">
                  <c:v>66</c:v>
                </c:pt>
                <c:pt idx="6">
                  <c:v>65</c:v>
                </c:pt>
                <c:pt idx="7">
                  <c:v>78</c:v>
                </c:pt>
                <c:pt idx="8">
                  <c:v>66</c:v>
                </c:pt>
                <c:pt idx="9">
                  <c:v>65</c:v>
                </c:pt>
                <c:pt idx="10">
                  <c:v>74</c:v>
                </c:pt>
                <c:pt idx="11">
                  <c:v>60</c:v>
                </c:pt>
                <c:pt idx="12">
                  <c:v>75</c:v>
                </c:pt>
                <c:pt idx="13">
                  <c:v>72</c:v>
                </c:pt>
                <c:pt idx="14">
                  <c:v>77</c:v>
                </c:pt>
                <c:pt idx="15">
                  <c:v>70</c:v>
                </c:pt>
                <c:pt idx="16">
                  <c:v>74</c:v>
                </c:pt>
                <c:pt idx="17">
                  <c:v>75</c:v>
                </c:pt>
                <c:pt idx="18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4-9C4C-8E87-ADCEF1B5E16A}"/>
            </c:ext>
          </c:extLst>
        </c:ser>
        <c:ser>
          <c:idx val="1"/>
          <c:order val="1"/>
          <c:tx>
            <c:strRef>
              <c:f>'[analisi_ann_24.xlsx]n trap'!$B$4</c:f>
              <c:strCache>
                <c:ptCount val="1"/>
                <c:pt idx="0">
                  <c:v>allo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'[analisi_ann_24.xlsx]n trap'!$C$2:$U$2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'[analisi_ann_24.xlsx]n trap'!$C$4:$U$4</c:f>
              <c:numCache>
                <c:formatCode>General</c:formatCode>
                <c:ptCount val="19"/>
                <c:pt idx="0">
                  <c:v>25</c:v>
                </c:pt>
                <c:pt idx="1">
                  <c:v>28</c:v>
                </c:pt>
                <c:pt idx="2">
                  <c:v>41</c:v>
                </c:pt>
                <c:pt idx="3">
                  <c:v>33</c:v>
                </c:pt>
                <c:pt idx="4">
                  <c:v>25</c:v>
                </c:pt>
                <c:pt idx="5">
                  <c:v>32</c:v>
                </c:pt>
                <c:pt idx="6">
                  <c:v>37</c:v>
                </c:pt>
                <c:pt idx="7">
                  <c:v>28</c:v>
                </c:pt>
                <c:pt idx="8">
                  <c:v>36</c:v>
                </c:pt>
                <c:pt idx="9">
                  <c:v>36</c:v>
                </c:pt>
                <c:pt idx="10">
                  <c:v>33</c:v>
                </c:pt>
                <c:pt idx="11">
                  <c:v>43</c:v>
                </c:pt>
                <c:pt idx="12">
                  <c:v>41</c:v>
                </c:pt>
                <c:pt idx="13">
                  <c:v>44</c:v>
                </c:pt>
                <c:pt idx="14">
                  <c:v>45</c:v>
                </c:pt>
                <c:pt idx="15">
                  <c:v>50</c:v>
                </c:pt>
                <c:pt idx="16">
                  <c:v>47</c:v>
                </c:pt>
                <c:pt idx="17">
                  <c:v>46</c:v>
                </c:pt>
                <c:pt idx="18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F4-9C4C-8E87-ADCEF1B5E16A}"/>
            </c:ext>
          </c:extLst>
        </c:ser>
        <c:ser>
          <c:idx val="2"/>
          <c:order val="2"/>
          <c:tx>
            <c:strRef>
              <c:f>'[analisi_ann_24.xlsx]n trap'!$B$5</c:f>
              <c:strCache>
                <c:ptCount val="1"/>
                <c:pt idx="0">
                  <c:v>car-t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'[analisi_ann_24.xlsx]n trap'!$C$2:$U$2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'[analisi_ann_24.xlsx]n trap'!$C$5:$U$5</c:f>
              <c:numCache>
                <c:formatCode>General</c:formatCode>
                <c:ptCount val="19"/>
                <c:pt idx="14">
                  <c:v>5</c:v>
                </c:pt>
                <c:pt idx="15">
                  <c:v>7</c:v>
                </c:pt>
                <c:pt idx="16">
                  <c:v>9</c:v>
                </c:pt>
                <c:pt idx="17">
                  <c:v>15</c:v>
                </c:pt>
                <c:pt idx="18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F4-9C4C-8E87-ADCEF1B5E16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74778768"/>
        <c:axId val="1431822400"/>
      </c:barChart>
      <c:catAx>
        <c:axId val="147477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1822400"/>
        <c:crosses val="autoZero"/>
        <c:auto val="1"/>
        <c:lblAlgn val="ctr"/>
        <c:lblOffset val="100"/>
        <c:noMultiLvlLbl val="0"/>
      </c:catAx>
      <c:valAx>
        <c:axId val="143182240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7477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4D98E8-7584-46E9-BD43-C0D7FACF10EF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659C232-F96E-4E30-B466-95B91473B0CA}">
      <dgm:prSet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An </a:t>
          </a:r>
          <a:r>
            <a:rPr lang="en-US" sz="2800" dirty="0" err="1">
              <a:solidFill>
                <a:schemeClr val="tx1"/>
              </a:solidFill>
            </a:rPr>
            <a:t>MyeloAblative</a:t>
          </a:r>
          <a:r>
            <a:rPr lang="en-US" sz="2800" dirty="0">
              <a:solidFill>
                <a:schemeClr val="tx1"/>
              </a:solidFill>
            </a:rPr>
            <a:t> (MA) conditioning regimen will cause irreversible (or close to irreversible) pancytopenia. SC support is required to rescue marrow function, and prevent aplasia-related death.</a:t>
          </a:r>
        </a:p>
      </dgm:t>
    </dgm:pt>
    <dgm:pt modelId="{3B7C4F94-39CE-4AF0-8F33-94DCB5F15712}" type="parTrans" cxnId="{03740236-F557-4305-82FC-E29FB9E4C800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C399640-F5CC-4370-B976-AACE27FC3D6D}" type="sibTrans" cxnId="{03740236-F557-4305-82FC-E29FB9E4C800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285C78BF-2F0E-4CDD-9367-6862A9DCC169}">
      <dgm:prSet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</a:rPr>
            <a:t>An Non-MA regimen (NMA) is a regimen that will produce minimal cytopenia, and there is no need for SC support.</a:t>
          </a:r>
        </a:p>
      </dgm:t>
    </dgm:pt>
    <dgm:pt modelId="{03942F0B-6BA8-497F-A581-29ECEF32871A}" type="parTrans" cxnId="{7B3369D1-0D70-42CA-A446-3A2DF0AC0220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98FD891-E74A-47AC-95E4-D9D02FDDCB13}" type="sibTrans" cxnId="{7B3369D1-0D70-42CA-A446-3A2DF0AC0220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F49A27A-0DD0-4642-92D5-A24718C02656}">
      <dgm:prSet custT="1"/>
      <dgm:spPr/>
      <dgm:t>
        <a:bodyPr/>
        <a:lstStyle/>
        <a:p>
          <a:r>
            <a:rPr lang="en-US" sz="2800">
              <a:solidFill>
                <a:schemeClr val="tx1"/>
              </a:solidFill>
            </a:rPr>
            <a:t>A conditioning regimen that does not fulfill MA or NMA is defined as an RIC regimen.</a:t>
          </a:r>
        </a:p>
      </dgm:t>
    </dgm:pt>
    <dgm:pt modelId="{6BE157AD-C2CD-4AA5-A57E-B57A54C30981}" type="parTrans" cxnId="{982B1DAB-BB8C-4DCF-9EA4-DDA29A92D1D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5AC8B460-C511-4574-9A61-EEC4649015AA}" type="sibTrans" cxnId="{982B1DAB-BB8C-4DCF-9EA4-DDA29A92D1D4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84EDBA81-56BD-474E-9461-2D1D30E10E92}" type="pres">
      <dgm:prSet presAssocID="{BD4D98E8-7584-46E9-BD43-C0D7FACF10EF}" presName="linear" presStyleCnt="0">
        <dgm:presLayoutVars>
          <dgm:animLvl val="lvl"/>
          <dgm:resizeHandles val="exact"/>
        </dgm:presLayoutVars>
      </dgm:prSet>
      <dgm:spPr/>
    </dgm:pt>
    <dgm:pt modelId="{AA088043-B2DF-8B40-BFEA-D37B6B27EFF6}" type="pres">
      <dgm:prSet presAssocID="{A659C232-F96E-4E30-B466-95B91473B0CA}" presName="parentText" presStyleLbl="node1" presStyleIdx="0" presStyleCnt="3" custScaleY="96116">
        <dgm:presLayoutVars>
          <dgm:chMax val="0"/>
          <dgm:bulletEnabled val="1"/>
        </dgm:presLayoutVars>
      </dgm:prSet>
      <dgm:spPr/>
    </dgm:pt>
    <dgm:pt modelId="{835AA3AB-B112-734E-91CE-DECBB30F2A5E}" type="pres">
      <dgm:prSet presAssocID="{6C399640-F5CC-4370-B976-AACE27FC3D6D}" presName="spacer" presStyleCnt="0"/>
      <dgm:spPr/>
    </dgm:pt>
    <dgm:pt modelId="{17107394-E9CF-1F48-9D33-8BF3241B5724}" type="pres">
      <dgm:prSet presAssocID="{285C78BF-2F0E-4CDD-9367-6862A9DCC169}" presName="parentText" presStyleLbl="node1" presStyleIdx="1" presStyleCnt="3" custScaleY="65369">
        <dgm:presLayoutVars>
          <dgm:chMax val="0"/>
          <dgm:bulletEnabled val="1"/>
        </dgm:presLayoutVars>
      </dgm:prSet>
      <dgm:spPr/>
    </dgm:pt>
    <dgm:pt modelId="{8B532C3D-1593-5144-8DFA-979B174A5505}" type="pres">
      <dgm:prSet presAssocID="{A98FD891-E74A-47AC-95E4-D9D02FDDCB13}" presName="spacer" presStyleCnt="0"/>
      <dgm:spPr/>
    </dgm:pt>
    <dgm:pt modelId="{EF58B941-519E-EA47-9CFC-FC25473A0A34}" type="pres">
      <dgm:prSet presAssocID="{EF49A27A-0DD0-4642-92D5-A24718C02656}" presName="parentText" presStyleLbl="node1" presStyleIdx="2" presStyleCnt="3" custScaleY="47014">
        <dgm:presLayoutVars>
          <dgm:chMax val="0"/>
          <dgm:bulletEnabled val="1"/>
        </dgm:presLayoutVars>
      </dgm:prSet>
      <dgm:spPr/>
    </dgm:pt>
  </dgm:ptLst>
  <dgm:cxnLst>
    <dgm:cxn modelId="{4FE3FE01-BEB7-2D45-A1D6-688C973AA5A2}" type="presOf" srcId="{EF49A27A-0DD0-4642-92D5-A24718C02656}" destId="{EF58B941-519E-EA47-9CFC-FC25473A0A34}" srcOrd="0" destOrd="0" presId="urn:microsoft.com/office/officeart/2005/8/layout/vList2"/>
    <dgm:cxn modelId="{BEA2CB0A-BB49-F642-B736-14691FE3D9EC}" type="presOf" srcId="{A659C232-F96E-4E30-B466-95B91473B0CA}" destId="{AA088043-B2DF-8B40-BFEA-D37B6B27EFF6}" srcOrd="0" destOrd="0" presId="urn:microsoft.com/office/officeart/2005/8/layout/vList2"/>
    <dgm:cxn modelId="{B70D0A16-8567-2243-BE20-CD7384E86F34}" type="presOf" srcId="{BD4D98E8-7584-46E9-BD43-C0D7FACF10EF}" destId="{84EDBA81-56BD-474E-9461-2D1D30E10E92}" srcOrd="0" destOrd="0" presId="urn:microsoft.com/office/officeart/2005/8/layout/vList2"/>
    <dgm:cxn modelId="{4CADE019-5FDC-C042-9668-9AD14DA44A38}" type="presOf" srcId="{285C78BF-2F0E-4CDD-9367-6862A9DCC169}" destId="{17107394-E9CF-1F48-9D33-8BF3241B5724}" srcOrd="0" destOrd="0" presId="urn:microsoft.com/office/officeart/2005/8/layout/vList2"/>
    <dgm:cxn modelId="{03740236-F557-4305-82FC-E29FB9E4C800}" srcId="{BD4D98E8-7584-46E9-BD43-C0D7FACF10EF}" destId="{A659C232-F96E-4E30-B466-95B91473B0CA}" srcOrd="0" destOrd="0" parTransId="{3B7C4F94-39CE-4AF0-8F33-94DCB5F15712}" sibTransId="{6C399640-F5CC-4370-B976-AACE27FC3D6D}"/>
    <dgm:cxn modelId="{982B1DAB-BB8C-4DCF-9EA4-DDA29A92D1D4}" srcId="{BD4D98E8-7584-46E9-BD43-C0D7FACF10EF}" destId="{EF49A27A-0DD0-4642-92D5-A24718C02656}" srcOrd="2" destOrd="0" parTransId="{6BE157AD-C2CD-4AA5-A57E-B57A54C30981}" sibTransId="{5AC8B460-C511-4574-9A61-EEC4649015AA}"/>
    <dgm:cxn modelId="{7B3369D1-0D70-42CA-A446-3A2DF0AC0220}" srcId="{BD4D98E8-7584-46E9-BD43-C0D7FACF10EF}" destId="{285C78BF-2F0E-4CDD-9367-6862A9DCC169}" srcOrd="1" destOrd="0" parTransId="{03942F0B-6BA8-497F-A581-29ECEF32871A}" sibTransId="{A98FD891-E74A-47AC-95E4-D9D02FDDCB13}"/>
    <dgm:cxn modelId="{9C9C9B59-45AD-564D-A8EC-1506BA587541}" type="presParOf" srcId="{84EDBA81-56BD-474E-9461-2D1D30E10E92}" destId="{AA088043-B2DF-8B40-BFEA-D37B6B27EFF6}" srcOrd="0" destOrd="0" presId="urn:microsoft.com/office/officeart/2005/8/layout/vList2"/>
    <dgm:cxn modelId="{D2B09DCB-915B-CF43-BFDA-9959DD6E9B17}" type="presParOf" srcId="{84EDBA81-56BD-474E-9461-2D1D30E10E92}" destId="{835AA3AB-B112-734E-91CE-DECBB30F2A5E}" srcOrd="1" destOrd="0" presId="urn:microsoft.com/office/officeart/2005/8/layout/vList2"/>
    <dgm:cxn modelId="{B571150E-50B6-8046-896B-4E18ECF9F6B2}" type="presParOf" srcId="{84EDBA81-56BD-474E-9461-2D1D30E10E92}" destId="{17107394-E9CF-1F48-9D33-8BF3241B5724}" srcOrd="2" destOrd="0" presId="urn:microsoft.com/office/officeart/2005/8/layout/vList2"/>
    <dgm:cxn modelId="{CAFA18C8-FFAF-F243-9EDD-3954BF84B0B9}" type="presParOf" srcId="{84EDBA81-56BD-474E-9461-2D1D30E10E92}" destId="{8B532C3D-1593-5144-8DFA-979B174A5505}" srcOrd="3" destOrd="0" presId="urn:microsoft.com/office/officeart/2005/8/layout/vList2"/>
    <dgm:cxn modelId="{91CDAA82-FFC8-F94F-A7D0-508FD7E6526B}" type="presParOf" srcId="{84EDBA81-56BD-474E-9461-2D1D30E10E92}" destId="{EF58B941-519E-EA47-9CFC-FC25473A0A3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B4B4E7-B52F-4571-8051-C61861FE4C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A16EAF0-D61A-4E1F-9F2A-15CFED1504A6}">
      <dgm:prSet/>
      <dgm:spPr/>
      <dgm:t>
        <a:bodyPr/>
        <a:lstStyle/>
        <a:p>
          <a:r>
            <a:rPr lang="it-IT"/>
            <a:t>La </a:t>
          </a:r>
          <a:r>
            <a:rPr lang="it-IT" b="1"/>
            <a:t>GVHD </a:t>
          </a:r>
          <a:r>
            <a:rPr lang="it-IT"/>
            <a:t>è una reazione immunitaria successiva al trapianto (alloSCT)  derivate dai linfociti del  donatore che percepiscono il ricevente come estraneo e ne attaccano le cellule sane.</a:t>
          </a:r>
          <a:endParaRPr lang="en-US"/>
        </a:p>
      </dgm:t>
    </dgm:pt>
    <dgm:pt modelId="{1AD5C50A-CA7F-440D-809A-F9AE71A7862E}" type="parTrans" cxnId="{BC869FB3-F068-430B-A145-6020E986FB76}">
      <dgm:prSet/>
      <dgm:spPr/>
      <dgm:t>
        <a:bodyPr/>
        <a:lstStyle/>
        <a:p>
          <a:endParaRPr lang="en-US"/>
        </a:p>
      </dgm:t>
    </dgm:pt>
    <dgm:pt modelId="{3C020F38-9B5C-4F84-90AD-D320974004EC}" type="sibTrans" cxnId="{BC869FB3-F068-430B-A145-6020E986FB76}">
      <dgm:prSet/>
      <dgm:spPr/>
      <dgm:t>
        <a:bodyPr/>
        <a:lstStyle/>
        <a:p>
          <a:endParaRPr lang="en-US"/>
        </a:p>
      </dgm:t>
    </dgm:pt>
    <dgm:pt modelId="{C468C544-9314-481B-A8F2-7968E30FEA8B}">
      <dgm:prSet/>
      <dgm:spPr/>
      <dgm:t>
        <a:bodyPr/>
        <a:lstStyle/>
        <a:p>
          <a:r>
            <a:rPr lang="it-IT"/>
            <a:t>I linfociti T derivati ​​dal donatore rispondono a proteine ​​geneticamente definite presenti sulle cellule ospiti, principalmente antigeni leucocitari umani (HLA)1 che sono presenti su tutte le cellule nucleate (proteine ​​HLA di classe I) o sulle cellule ematopoietiche (proteine ​​HLA di classe II)1</a:t>
          </a:r>
          <a:endParaRPr lang="en-US"/>
        </a:p>
      </dgm:t>
    </dgm:pt>
    <dgm:pt modelId="{520FAA5A-7C0A-43D7-AC50-DDA84A0FF570}" type="parTrans" cxnId="{C78D92A6-8CF9-4F59-B40B-0DD189399C8C}">
      <dgm:prSet/>
      <dgm:spPr/>
      <dgm:t>
        <a:bodyPr/>
        <a:lstStyle/>
        <a:p>
          <a:endParaRPr lang="en-US"/>
        </a:p>
      </dgm:t>
    </dgm:pt>
    <dgm:pt modelId="{2EAC270D-D9D4-41FC-A73C-16FE9490E70B}" type="sibTrans" cxnId="{C78D92A6-8CF9-4F59-B40B-0DD189399C8C}">
      <dgm:prSet/>
      <dgm:spPr/>
      <dgm:t>
        <a:bodyPr/>
        <a:lstStyle/>
        <a:p>
          <a:endParaRPr lang="en-US"/>
        </a:p>
      </dgm:t>
    </dgm:pt>
    <dgm:pt modelId="{311B3A6C-01BC-4A8A-92DD-5BE27624F7ED}">
      <dgm:prSet/>
      <dgm:spPr/>
      <dgm:t>
        <a:bodyPr/>
        <a:lstStyle/>
        <a:p>
          <a:r>
            <a:rPr lang="it-IT"/>
            <a:t>La GVHD è caratterizzata da elevati livelli di citochine proinfiammatorie (ad esempio, fattore di necrosi tumorale [TNF]-α, interleuchina [IL]-1β, IL-6 o interferone [IFN]-γ)che aumentano l'attivazione e la proliferazione dei linfociti T effettrici</a:t>
          </a:r>
          <a:endParaRPr lang="en-US"/>
        </a:p>
      </dgm:t>
    </dgm:pt>
    <dgm:pt modelId="{E1B45103-AB51-473B-9BFC-8C9ECEB2AAC4}" type="parTrans" cxnId="{14705C38-C340-4155-8AB1-9218634BEC8A}">
      <dgm:prSet/>
      <dgm:spPr/>
      <dgm:t>
        <a:bodyPr/>
        <a:lstStyle/>
        <a:p>
          <a:endParaRPr lang="en-US"/>
        </a:p>
      </dgm:t>
    </dgm:pt>
    <dgm:pt modelId="{61F354CA-3B30-405A-932D-4428B5CAC1C2}" type="sibTrans" cxnId="{14705C38-C340-4155-8AB1-9218634BEC8A}">
      <dgm:prSet/>
      <dgm:spPr/>
      <dgm:t>
        <a:bodyPr/>
        <a:lstStyle/>
        <a:p>
          <a:endParaRPr lang="en-US"/>
        </a:p>
      </dgm:t>
    </dgm:pt>
    <dgm:pt modelId="{665C5625-CC9E-2E4F-B557-E443FE852ECA}" type="pres">
      <dgm:prSet presAssocID="{8BB4B4E7-B52F-4571-8051-C61861FE4C70}" presName="linear" presStyleCnt="0">
        <dgm:presLayoutVars>
          <dgm:animLvl val="lvl"/>
          <dgm:resizeHandles val="exact"/>
        </dgm:presLayoutVars>
      </dgm:prSet>
      <dgm:spPr/>
    </dgm:pt>
    <dgm:pt modelId="{BAB8D351-EDFA-0148-B674-C84ED60EBD14}" type="pres">
      <dgm:prSet presAssocID="{1A16EAF0-D61A-4E1F-9F2A-15CFED1504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B5B1DCD-7976-4640-B61C-FFE80C79A98A}" type="pres">
      <dgm:prSet presAssocID="{3C020F38-9B5C-4F84-90AD-D320974004EC}" presName="spacer" presStyleCnt="0"/>
      <dgm:spPr/>
    </dgm:pt>
    <dgm:pt modelId="{0D84E2FA-B7DB-4F48-BBC5-53F095647C07}" type="pres">
      <dgm:prSet presAssocID="{C468C544-9314-481B-A8F2-7968E30FEA8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11EAF3-E5A8-2E49-8552-BD8D07C4CFFE}" type="pres">
      <dgm:prSet presAssocID="{2EAC270D-D9D4-41FC-A73C-16FE9490E70B}" presName="spacer" presStyleCnt="0"/>
      <dgm:spPr/>
    </dgm:pt>
    <dgm:pt modelId="{2AB9EBBC-E028-C241-8376-CBC30D01C041}" type="pres">
      <dgm:prSet presAssocID="{311B3A6C-01BC-4A8A-92DD-5BE27624F7E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0F38633-FB22-A74D-B534-031889FFFC89}" type="presOf" srcId="{311B3A6C-01BC-4A8A-92DD-5BE27624F7ED}" destId="{2AB9EBBC-E028-C241-8376-CBC30D01C041}" srcOrd="0" destOrd="0" presId="urn:microsoft.com/office/officeart/2005/8/layout/vList2"/>
    <dgm:cxn modelId="{14705C38-C340-4155-8AB1-9218634BEC8A}" srcId="{8BB4B4E7-B52F-4571-8051-C61861FE4C70}" destId="{311B3A6C-01BC-4A8A-92DD-5BE27624F7ED}" srcOrd="2" destOrd="0" parTransId="{E1B45103-AB51-473B-9BFC-8C9ECEB2AAC4}" sibTransId="{61F354CA-3B30-405A-932D-4428B5CAC1C2}"/>
    <dgm:cxn modelId="{6668A739-07D0-E243-84B7-8A4D7BE634F1}" type="presOf" srcId="{1A16EAF0-D61A-4E1F-9F2A-15CFED1504A6}" destId="{BAB8D351-EDFA-0148-B674-C84ED60EBD14}" srcOrd="0" destOrd="0" presId="urn:microsoft.com/office/officeart/2005/8/layout/vList2"/>
    <dgm:cxn modelId="{A8B68163-C94B-4C40-A504-B29B958845D8}" type="presOf" srcId="{C468C544-9314-481B-A8F2-7968E30FEA8B}" destId="{0D84E2FA-B7DB-4F48-BBC5-53F095647C07}" srcOrd="0" destOrd="0" presId="urn:microsoft.com/office/officeart/2005/8/layout/vList2"/>
    <dgm:cxn modelId="{C3FF64A2-A4B8-3448-AC11-22FE8CB7C8D3}" type="presOf" srcId="{8BB4B4E7-B52F-4571-8051-C61861FE4C70}" destId="{665C5625-CC9E-2E4F-B557-E443FE852ECA}" srcOrd="0" destOrd="0" presId="urn:microsoft.com/office/officeart/2005/8/layout/vList2"/>
    <dgm:cxn modelId="{C78D92A6-8CF9-4F59-B40B-0DD189399C8C}" srcId="{8BB4B4E7-B52F-4571-8051-C61861FE4C70}" destId="{C468C544-9314-481B-A8F2-7968E30FEA8B}" srcOrd="1" destOrd="0" parTransId="{520FAA5A-7C0A-43D7-AC50-DDA84A0FF570}" sibTransId="{2EAC270D-D9D4-41FC-A73C-16FE9490E70B}"/>
    <dgm:cxn modelId="{BC869FB3-F068-430B-A145-6020E986FB76}" srcId="{8BB4B4E7-B52F-4571-8051-C61861FE4C70}" destId="{1A16EAF0-D61A-4E1F-9F2A-15CFED1504A6}" srcOrd="0" destOrd="0" parTransId="{1AD5C50A-CA7F-440D-809A-F9AE71A7862E}" sibTransId="{3C020F38-9B5C-4F84-90AD-D320974004EC}"/>
    <dgm:cxn modelId="{D11A0EB1-CAEF-2E44-8C62-A967BE4CCB36}" type="presParOf" srcId="{665C5625-CC9E-2E4F-B557-E443FE852ECA}" destId="{BAB8D351-EDFA-0148-B674-C84ED60EBD14}" srcOrd="0" destOrd="0" presId="urn:microsoft.com/office/officeart/2005/8/layout/vList2"/>
    <dgm:cxn modelId="{948476DA-E2E4-B343-857D-1461EAA3DD63}" type="presParOf" srcId="{665C5625-CC9E-2E4F-B557-E443FE852ECA}" destId="{4B5B1DCD-7976-4640-B61C-FFE80C79A98A}" srcOrd="1" destOrd="0" presId="urn:microsoft.com/office/officeart/2005/8/layout/vList2"/>
    <dgm:cxn modelId="{647AE9E5-7CE3-3F4B-85A1-62FDE0E0B756}" type="presParOf" srcId="{665C5625-CC9E-2E4F-B557-E443FE852ECA}" destId="{0D84E2FA-B7DB-4F48-BBC5-53F095647C07}" srcOrd="2" destOrd="0" presId="urn:microsoft.com/office/officeart/2005/8/layout/vList2"/>
    <dgm:cxn modelId="{E305737D-917D-0740-A773-B88379762747}" type="presParOf" srcId="{665C5625-CC9E-2E4F-B557-E443FE852ECA}" destId="{9511EAF3-E5A8-2E49-8552-BD8D07C4CFFE}" srcOrd="3" destOrd="0" presId="urn:microsoft.com/office/officeart/2005/8/layout/vList2"/>
    <dgm:cxn modelId="{DD532B46-AC3D-2C46-89F1-08DF828DDCD7}" type="presParOf" srcId="{665C5625-CC9E-2E4F-B557-E443FE852ECA}" destId="{2AB9EBBC-E028-C241-8376-CBC30D01C04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65C233-046E-4E99-8F5B-B314B2B149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F45981-AD67-4B32-85DD-89C48F17263A}">
      <dgm:prSet/>
      <dgm:spPr/>
      <dgm:t>
        <a:bodyPr/>
        <a:lstStyle/>
        <a:p>
          <a:r>
            <a:rPr lang="en-US" b="1" dirty="0"/>
            <a:t>Tutti </a:t>
          </a:r>
          <a:r>
            <a:rPr lang="en-US" b="1" dirty="0" err="1"/>
            <a:t>i</a:t>
          </a:r>
          <a:r>
            <a:rPr lang="en-US" b="1" dirty="0"/>
            <a:t> </a:t>
          </a:r>
          <a:r>
            <a:rPr lang="en-US" b="1" dirty="0" err="1"/>
            <a:t>pazienti</a:t>
          </a:r>
          <a:r>
            <a:rPr lang="en-US" b="1" dirty="0"/>
            <a:t> </a:t>
          </a:r>
          <a:r>
            <a:rPr lang="en-US" b="1" dirty="0" err="1"/>
            <a:t>candidati</a:t>
          </a:r>
          <a:r>
            <a:rPr lang="en-US" b="1" dirty="0"/>
            <a:t> a  </a:t>
          </a:r>
          <a:r>
            <a:rPr lang="en-US" b="1" dirty="0" err="1"/>
            <a:t>alloHSCT</a:t>
          </a:r>
          <a:r>
            <a:rPr lang="en-US" b="1" dirty="0"/>
            <a:t> con </a:t>
          </a:r>
          <a:r>
            <a:rPr lang="en-US" b="1" dirty="0" err="1"/>
            <a:t>splenomegalia</a:t>
          </a:r>
          <a:r>
            <a:rPr lang="en-US" b="1" dirty="0"/>
            <a:t> &gt; 5 cm sotto il </a:t>
          </a:r>
          <a:r>
            <a:rPr lang="en-US" b="1" dirty="0" err="1"/>
            <a:t>margine</a:t>
          </a:r>
          <a:r>
            <a:rPr lang="en-US" b="1" dirty="0"/>
            <a:t> </a:t>
          </a:r>
          <a:r>
            <a:rPr lang="en-US" b="1" dirty="0" err="1"/>
            <a:t>costale</a:t>
          </a:r>
          <a:r>
            <a:rPr lang="en-US" b="1" dirty="0"/>
            <a:t> e/o con </a:t>
          </a:r>
          <a:r>
            <a:rPr lang="en-US" b="1" dirty="0" err="1"/>
            <a:t>sintomi</a:t>
          </a:r>
          <a:r>
            <a:rPr lang="en-US" b="1" dirty="0"/>
            <a:t> </a:t>
          </a:r>
          <a:r>
            <a:rPr lang="en-US" b="1" dirty="0" err="1"/>
            <a:t>correlati</a:t>
          </a:r>
          <a:r>
            <a:rPr lang="en-US" b="1" dirty="0"/>
            <a:t> </a:t>
          </a:r>
          <a:r>
            <a:rPr lang="en-US" b="1" dirty="0" err="1"/>
            <a:t>devono</a:t>
          </a:r>
          <a:r>
            <a:rPr lang="en-US" b="1" dirty="0"/>
            <a:t> </a:t>
          </a:r>
          <a:r>
            <a:rPr lang="en-US" b="1" dirty="0" err="1"/>
            <a:t>ricevere</a:t>
          </a:r>
          <a:r>
            <a:rPr lang="en-US" b="1" dirty="0"/>
            <a:t> un </a:t>
          </a:r>
          <a:r>
            <a:rPr lang="en-US" b="1" dirty="0" err="1"/>
            <a:t>trattamento</a:t>
          </a:r>
          <a:r>
            <a:rPr lang="en-US" b="1" dirty="0"/>
            <a:t> con  JAK-</a:t>
          </a:r>
          <a:r>
            <a:rPr lang="en-US" b="1" dirty="0" err="1"/>
            <a:t>inhibitore</a:t>
          </a:r>
          <a:r>
            <a:rPr lang="en-US" b="1" dirty="0"/>
            <a:t> </a:t>
          </a:r>
          <a:r>
            <a:rPr lang="en-US" b="1" dirty="0" err="1"/>
            <a:t>fino</a:t>
          </a:r>
          <a:r>
            <a:rPr lang="en-US" b="1" dirty="0"/>
            <a:t> al </a:t>
          </a:r>
          <a:r>
            <a:rPr lang="en-US" b="1" dirty="0" err="1"/>
            <a:t>trapianto</a:t>
          </a:r>
          <a:endParaRPr lang="en-US" dirty="0"/>
        </a:p>
      </dgm:t>
    </dgm:pt>
    <dgm:pt modelId="{70CB5CD4-61A4-4356-8D26-931B5241AA0B}" type="parTrans" cxnId="{66946F37-4370-4CF8-8A1D-23B2D17317EC}">
      <dgm:prSet/>
      <dgm:spPr/>
      <dgm:t>
        <a:bodyPr/>
        <a:lstStyle/>
        <a:p>
          <a:endParaRPr lang="en-US"/>
        </a:p>
      </dgm:t>
    </dgm:pt>
    <dgm:pt modelId="{87AC26F1-F160-4416-8AC4-5ADADDA4C4EE}" type="sibTrans" cxnId="{66946F37-4370-4CF8-8A1D-23B2D17317EC}">
      <dgm:prSet/>
      <dgm:spPr/>
      <dgm:t>
        <a:bodyPr/>
        <a:lstStyle/>
        <a:p>
          <a:endParaRPr lang="en-US"/>
        </a:p>
      </dgm:t>
    </dgm:pt>
    <dgm:pt modelId="{FD16157F-3DF2-429C-9E43-21D79865459B}">
      <dgm:prSet/>
      <dgm:spPr/>
      <dgm:t>
        <a:bodyPr/>
        <a:lstStyle/>
        <a:p>
          <a:r>
            <a:rPr lang="en-US" b="1"/>
            <a:t>Per splenomegalia  &gt; 15 cm sotto il margine costale prima di allo-HSCT  deve essere valutata la splenectomia o radioterapia splenica</a:t>
          </a:r>
          <a:endParaRPr lang="en-US"/>
        </a:p>
      </dgm:t>
    </dgm:pt>
    <dgm:pt modelId="{4068EAA4-9DBE-426C-9CE6-3B8B250AC0E3}" type="parTrans" cxnId="{A2AD5960-ED0D-49BE-A05D-8F5BA920B086}">
      <dgm:prSet/>
      <dgm:spPr/>
      <dgm:t>
        <a:bodyPr/>
        <a:lstStyle/>
        <a:p>
          <a:endParaRPr lang="en-US"/>
        </a:p>
      </dgm:t>
    </dgm:pt>
    <dgm:pt modelId="{20EDD56C-9628-486F-B298-2DD39D7A98DA}" type="sibTrans" cxnId="{A2AD5960-ED0D-49BE-A05D-8F5BA920B086}">
      <dgm:prSet/>
      <dgm:spPr/>
      <dgm:t>
        <a:bodyPr/>
        <a:lstStyle/>
        <a:p>
          <a:endParaRPr lang="en-US"/>
        </a:p>
      </dgm:t>
    </dgm:pt>
    <dgm:pt modelId="{9B584502-51DB-1A45-A743-03444A2C30FB}" type="pres">
      <dgm:prSet presAssocID="{1465C233-046E-4E99-8F5B-B314B2B1490A}" presName="linear" presStyleCnt="0">
        <dgm:presLayoutVars>
          <dgm:animLvl val="lvl"/>
          <dgm:resizeHandles val="exact"/>
        </dgm:presLayoutVars>
      </dgm:prSet>
      <dgm:spPr/>
    </dgm:pt>
    <dgm:pt modelId="{47432949-9D33-254C-A7C2-A3F3A86E54FC}" type="pres">
      <dgm:prSet presAssocID="{1FF45981-AD67-4B32-85DD-89C48F1726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C8467E7-D74F-3D41-81E1-105C4684E940}" type="pres">
      <dgm:prSet presAssocID="{87AC26F1-F160-4416-8AC4-5ADADDA4C4EE}" presName="spacer" presStyleCnt="0"/>
      <dgm:spPr/>
    </dgm:pt>
    <dgm:pt modelId="{5B8BB79D-CC68-614C-982B-0D08598B6273}" type="pres">
      <dgm:prSet presAssocID="{FD16157F-3DF2-429C-9E43-21D79865459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CEE8030-1B37-3A48-8FBC-24B46C2CA9F8}" type="presOf" srcId="{FD16157F-3DF2-429C-9E43-21D79865459B}" destId="{5B8BB79D-CC68-614C-982B-0D08598B6273}" srcOrd="0" destOrd="0" presId="urn:microsoft.com/office/officeart/2005/8/layout/vList2"/>
    <dgm:cxn modelId="{AEA15532-0456-D443-910A-CBC3E6E54225}" type="presOf" srcId="{1FF45981-AD67-4B32-85DD-89C48F17263A}" destId="{47432949-9D33-254C-A7C2-A3F3A86E54FC}" srcOrd="0" destOrd="0" presId="urn:microsoft.com/office/officeart/2005/8/layout/vList2"/>
    <dgm:cxn modelId="{66946F37-4370-4CF8-8A1D-23B2D17317EC}" srcId="{1465C233-046E-4E99-8F5B-B314B2B1490A}" destId="{1FF45981-AD67-4B32-85DD-89C48F17263A}" srcOrd="0" destOrd="0" parTransId="{70CB5CD4-61A4-4356-8D26-931B5241AA0B}" sibTransId="{87AC26F1-F160-4416-8AC4-5ADADDA4C4EE}"/>
    <dgm:cxn modelId="{A2AD5960-ED0D-49BE-A05D-8F5BA920B086}" srcId="{1465C233-046E-4E99-8F5B-B314B2B1490A}" destId="{FD16157F-3DF2-429C-9E43-21D79865459B}" srcOrd="1" destOrd="0" parTransId="{4068EAA4-9DBE-426C-9CE6-3B8B250AC0E3}" sibTransId="{20EDD56C-9628-486F-B298-2DD39D7A98DA}"/>
    <dgm:cxn modelId="{640628F9-46B7-FE49-99E1-D77E083F7AD8}" type="presOf" srcId="{1465C233-046E-4E99-8F5B-B314B2B1490A}" destId="{9B584502-51DB-1A45-A743-03444A2C30FB}" srcOrd="0" destOrd="0" presId="urn:microsoft.com/office/officeart/2005/8/layout/vList2"/>
    <dgm:cxn modelId="{18D4336D-826D-CA46-BDD1-264ACF3E3098}" type="presParOf" srcId="{9B584502-51DB-1A45-A743-03444A2C30FB}" destId="{47432949-9D33-254C-A7C2-A3F3A86E54FC}" srcOrd="0" destOrd="0" presId="urn:microsoft.com/office/officeart/2005/8/layout/vList2"/>
    <dgm:cxn modelId="{EFC408EB-1113-3947-B69E-130CFACBC764}" type="presParOf" srcId="{9B584502-51DB-1A45-A743-03444A2C30FB}" destId="{6C8467E7-D74F-3D41-81E1-105C4684E940}" srcOrd="1" destOrd="0" presId="urn:microsoft.com/office/officeart/2005/8/layout/vList2"/>
    <dgm:cxn modelId="{A790A09A-56D2-6745-8EC4-AE10328616FC}" type="presParOf" srcId="{9B584502-51DB-1A45-A743-03444A2C30FB}" destId="{5B8BB79D-CC68-614C-982B-0D08598B627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1168C2-4D44-46A3-95E1-97A28D07544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C742460-ADED-4653-A725-3EDCDD02602C}">
      <dgm:prSet/>
      <dgm:spPr/>
      <dgm:t>
        <a:bodyPr/>
        <a:lstStyle/>
        <a:p>
          <a:r>
            <a:rPr lang="en-US" dirty="0" err="1"/>
            <a:t>ll</a:t>
          </a:r>
          <a:r>
            <a:rPr lang="en-US" dirty="0"/>
            <a:t> </a:t>
          </a:r>
          <a:r>
            <a:rPr lang="en-US" dirty="0" err="1"/>
            <a:t>donatore</a:t>
          </a:r>
          <a:r>
            <a:rPr lang="en-US" dirty="0"/>
            <a:t> </a:t>
          </a:r>
          <a:r>
            <a:rPr lang="en-US" dirty="0" err="1"/>
            <a:t>fratello</a:t>
          </a:r>
          <a:r>
            <a:rPr lang="en-US" dirty="0"/>
            <a:t> HLA </a:t>
          </a:r>
          <a:r>
            <a:rPr lang="en-US" dirty="0" err="1"/>
            <a:t>identico</a:t>
          </a:r>
          <a:r>
            <a:rPr lang="en-US" dirty="0"/>
            <a:t> </a:t>
          </a:r>
          <a:r>
            <a:rPr lang="en-US" dirty="0" err="1"/>
            <a:t>compatibile</a:t>
          </a:r>
          <a:r>
            <a:rPr lang="en-US" dirty="0"/>
            <a:t> </a:t>
          </a:r>
          <a:r>
            <a:rPr lang="en-US" dirty="0" err="1"/>
            <a:t>è</a:t>
          </a:r>
          <a:r>
            <a:rPr lang="en-US" dirty="0"/>
            <a:t> la prima </a:t>
          </a:r>
          <a:r>
            <a:rPr lang="en-US" dirty="0" err="1"/>
            <a:t>scelta</a:t>
          </a:r>
          <a:r>
            <a:rPr lang="en-US" dirty="0"/>
            <a:t> </a:t>
          </a:r>
          <a:r>
            <a:rPr lang="en-US" dirty="0" err="1"/>
            <a:t>purchè</a:t>
          </a:r>
          <a:r>
            <a:rPr lang="en-US" dirty="0"/>
            <a:t> non </a:t>
          </a:r>
          <a:r>
            <a:rPr lang="en-US" dirty="0" err="1"/>
            <a:t>troppo</a:t>
          </a:r>
          <a:r>
            <a:rPr lang="en-US" dirty="0"/>
            <a:t> </a:t>
          </a:r>
          <a:r>
            <a:rPr lang="en-US" dirty="0" err="1"/>
            <a:t>anziano</a:t>
          </a:r>
          <a:r>
            <a:rPr lang="en-US" dirty="0"/>
            <a:t> e/o con </a:t>
          </a:r>
          <a:r>
            <a:rPr lang="en-US" dirty="0" err="1"/>
            <a:t>comorbidità</a:t>
          </a:r>
          <a:br>
            <a:rPr lang="en-US" dirty="0"/>
          </a:br>
          <a:r>
            <a:rPr lang="en-US" dirty="0" err="1"/>
            <a:t>Donatore</a:t>
          </a:r>
          <a:r>
            <a:rPr lang="en-US" dirty="0"/>
            <a:t> non </a:t>
          </a:r>
          <a:r>
            <a:rPr lang="en-US" dirty="0" err="1"/>
            <a:t>consanguineo</a:t>
          </a:r>
          <a:r>
            <a:rPr lang="en-US" dirty="0"/>
            <a:t> HLA  10/10 </a:t>
          </a:r>
          <a:r>
            <a:rPr lang="en-US" dirty="0" err="1"/>
            <a:t>compatibile</a:t>
          </a:r>
          <a:br>
            <a:rPr lang="en-US" dirty="0"/>
          </a:br>
          <a:r>
            <a:rPr lang="en-US" dirty="0" err="1"/>
            <a:t>Donatore</a:t>
          </a:r>
          <a:r>
            <a:rPr lang="en-US" dirty="0"/>
            <a:t> alternativo non vi </a:t>
          </a:r>
          <a:r>
            <a:rPr lang="en-US" dirty="0" err="1"/>
            <a:t>sono</a:t>
          </a:r>
          <a:r>
            <a:rPr lang="en-US" dirty="0"/>
            <a:t> </a:t>
          </a:r>
          <a:r>
            <a:rPr lang="en-US" dirty="0" err="1"/>
            <a:t>differenze</a:t>
          </a:r>
          <a:r>
            <a:rPr lang="en-US" dirty="0"/>
            <a:t> </a:t>
          </a:r>
          <a:r>
            <a:rPr lang="en-US" dirty="0" err="1"/>
            <a:t>tra</a:t>
          </a:r>
          <a:r>
            <a:rPr lang="en-US" dirty="0"/>
            <a:t> </a:t>
          </a:r>
          <a:r>
            <a:rPr lang="en-US" dirty="0" err="1"/>
            <a:t>donatori</a:t>
          </a:r>
          <a:r>
            <a:rPr lang="en-US" dirty="0"/>
            <a:t> </a:t>
          </a:r>
          <a:r>
            <a:rPr lang="en-US" dirty="0" err="1"/>
            <a:t>aploHSCT</a:t>
          </a:r>
          <a:r>
            <a:rPr lang="en-US" dirty="0"/>
            <a:t> e 7/8 </a:t>
          </a:r>
        </a:p>
      </dgm:t>
    </dgm:pt>
    <dgm:pt modelId="{B54455F5-FB2E-449A-800D-27DF8BA1EE1A}" type="parTrans" cxnId="{CE5180DE-6200-4A09-AAE7-C8029E19041F}">
      <dgm:prSet/>
      <dgm:spPr/>
      <dgm:t>
        <a:bodyPr/>
        <a:lstStyle/>
        <a:p>
          <a:endParaRPr lang="en-US"/>
        </a:p>
      </dgm:t>
    </dgm:pt>
    <dgm:pt modelId="{7ACE2B54-63F3-4C7F-A2A1-74B0B1A93190}" type="sibTrans" cxnId="{CE5180DE-6200-4A09-AAE7-C8029E19041F}">
      <dgm:prSet/>
      <dgm:spPr/>
      <dgm:t>
        <a:bodyPr/>
        <a:lstStyle/>
        <a:p>
          <a:endParaRPr lang="en-US"/>
        </a:p>
      </dgm:t>
    </dgm:pt>
    <dgm:pt modelId="{4E74B9D4-16D4-48C9-BEEC-7230606EF916}">
      <dgm:prSet/>
      <dgm:spPr/>
      <dgm:t>
        <a:bodyPr/>
        <a:lstStyle/>
        <a:p>
          <a:r>
            <a:rPr lang="en-US"/>
            <a:t>Il trapianto di sangue cordonale è generalmente sconsigliato nei pazienti con MF.</a:t>
          </a:r>
        </a:p>
      </dgm:t>
    </dgm:pt>
    <dgm:pt modelId="{731FBA84-2925-45A2-9299-4FDB75B13004}" type="parTrans" cxnId="{3DD18752-C5F2-435B-8908-1D976BB2BA9C}">
      <dgm:prSet/>
      <dgm:spPr/>
      <dgm:t>
        <a:bodyPr/>
        <a:lstStyle/>
        <a:p>
          <a:endParaRPr lang="en-US"/>
        </a:p>
      </dgm:t>
    </dgm:pt>
    <dgm:pt modelId="{D7AE65AB-593D-46BD-9D21-9C006766F154}" type="sibTrans" cxnId="{3DD18752-C5F2-435B-8908-1D976BB2BA9C}">
      <dgm:prSet/>
      <dgm:spPr/>
      <dgm:t>
        <a:bodyPr/>
        <a:lstStyle/>
        <a:p>
          <a:endParaRPr lang="en-US"/>
        </a:p>
      </dgm:t>
    </dgm:pt>
    <dgm:pt modelId="{B5E4B9FC-F48F-FE4F-B2D4-BBE9210F97A9}" type="pres">
      <dgm:prSet presAssocID="{BC1168C2-4D44-46A3-95E1-97A28D075440}" presName="vert0" presStyleCnt="0">
        <dgm:presLayoutVars>
          <dgm:dir/>
          <dgm:animOne val="branch"/>
          <dgm:animLvl val="lvl"/>
        </dgm:presLayoutVars>
      </dgm:prSet>
      <dgm:spPr/>
    </dgm:pt>
    <dgm:pt modelId="{BAB58B58-8EF6-3C46-9F32-492D67845772}" type="pres">
      <dgm:prSet presAssocID="{5C742460-ADED-4653-A725-3EDCDD02602C}" presName="thickLine" presStyleLbl="alignNode1" presStyleIdx="0" presStyleCnt="2"/>
      <dgm:spPr/>
    </dgm:pt>
    <dgm:pt modelId="{6BDDF963-4C00-434F-B151-A63324DE1B75}" type="pres">
      <dgm:prSet presAssocID="{5C742460-ADED-4653-A725-3EDCDD02602C}" presName="horz1" presStyleCnt="0"/>
      <dgm:spPr/>
    </dgm:pt>
    <dgm:pt modelId="{68AD77ED-3A33-E74F-850C-10374A3FEAC5}" type="pres">
      <dgm:prSet presAssocID="{5C742460-ADED-4653-A725-3EDCDD02602C}" presName="tx1" presStyleLbl="revTx" presStyleIdx="0" presStyleCnt="2"/>
      <dgm:spPr/>
    </dgm:pt>
    <dgm:pt modelId="{DBF92FB0-24D3-2445-8841-68DC4705CC99}" type="pres">
      <dgm:prSet presAssocID="{5C742460-ADED-4653-A725-3EDCDD02602C}" presName="vert1" presStyleCnt="0"/>
      <dgm:spPr/>
    </dgm:pt>
    <dgm:pt modelId="{97BA6350-C3D0-A94C-A595-0ED020E64B2B}" type="pres">
      <dgm:prSet presAssocID="{4E74B9D4-16D4-48C9-BEEC-7230606EF916}" presName="thickLine" presStyleLbl="alignNode1" presStyleIdx="1" presStyleCnt="2"/>
      <dgm:spPr/>
    </dgm:pt>
    <dgm:pt modelId="{2954D7EA-233A-9A46-BE40-8E75097C7270}" type="pres">
      <dgm:prSet presAssocID="{4E74B9D4-16D4-48C9-BEEC-7230606EF916}" presName="horz1" presStyleCnt="0"/>
      <dgm:spPr/>
    </dgm:pt>
    <dgm:pt modelId="{EBE12979-3670-634A-9787-61B8E76869AD}" type="pres">
      <dgm:prSet presAssocID="{4E74B9D4-16D4-48C9-BEEC-7230606EF916}" presName="tx1" presStyleLbl="revTx" presStyleIdx="1" presStyleCnt="2"/>
      <dgm:spPr/>
    </dgm:pt>
    <dgm:pt modelId="{42A1EE89-7993-9B49-B4EA-E9485E330C26}" type="pres">
      <dgm:prSet presAssocID="{4E74B9D4-16D4-48C9-BEEC-7230606EF916}" presName="vert1" presStyleCnt="0"/>
      <dgm:spPr/>
    </dgm:pt>
  </dgm:ptLst>
  <dgm:cxnLst>
    <dgm:cxn modelId="{71E4E70B-15D4-3540-BC92-E51039F25282}" type="presOf" srcId="{4E74B9D4-16D4-48C9-BEEC-7230606EF916}" destId="{EBE12979-3670-634A-9787-61B8E76869AD}" srcOrd="0" destOrd="0" presId="urn:microsoft.com/office/officeart/2008/layout/LinedList"/>
    <dgm:cxn modelId="{27C2981D-E265-6B4C-8FED-E05281B57DD8}" type="presOf" srcId="{BC1168C2-4D44-46A3-95E1-97A28D075440}" destId="{B5E4B9FC-F48F-FE4F-B2D4-BBE9210F97A9}" srcOrd="0" destOrd="0" presId="urn:microsoft.com/office/officeart/2008/layout/LinedList"/>
    <dgm:cxn modelId="{3DD18752-C5F2-435B-8908-1D976BB2BA9C}" srcId="{BC1168C2-4D44-46A3-95E1-97A28D075440}" destId="{4E74B9D4-16D4-48C9-BEEC-7230606EF916}" srcOrd="1" destOrd="0" parTransId="{731FBA84-2925-45A2-9299-4FDB75B13004}" sibTransId="{D7AE65AB-593D-46BD-9D21-9C006766F154}"/>
    <dgm:cxn modelId="{CE5180DE-6200-4A09-AAE7-C8029E19041F}" srcId="{BC1168C2-4D44-46A3-95E1-97A28D075440}" destId="{5C742460-ADED-4653-A725-3EDCDD02602C}" srcOrd="0" destOrd="0" parTransId="{B54455F5-FB2E-449A-800D-27DF8BA1EE1A}" sibTransId="{7ACE2B54-63F3-4C7F-A2A1-74B0B1A93190}"/>
    <dgm:cxn modelId="{AE1789EB-883B-DC44-B9C6-D9FF7710D154}" type="presOf" srcId="{5C742460-ADED-4653-A725-3EDCDD02602C}" destId="{68AD77ED-3A33-E74F-850C-10374A3FEAC5}" srcOrd="0" destOrd="0" presId="urn:microsoft.com/office/officeart/2008/layout/LinedList"/>
    <dgm:cxn modelId="{77E7674D-282F-9347-A8D1-083D0CB40775}" type="presParOf" srcId="{B5E4B9FC-F48F-FE4F-B2D4-BBE9210F97A9}" destId="{BAB58B58-8EF6-3C46-9F32-492D67845772}" srcOrd="0" destOrd="0" presId="urn:microsoft.com/office/officeart/2008/layout/LinedList"/>
    <dgm:cxn modelId="{6764CBF9-70BF-8B49-970A-0F9D5FBA9D77}" type="presParOf" srcId="{B5E4B9FC-F48F-FE4F-B2D4-BBE9210F97A9}" destId="{6BDDF963-4C00-434F-B151-A63324DE1B75}" srcOrd="1" destOrd="0" presId="urn:microsoft.com/office/officeart/2008/layout/LinedList"/>
    <dgm:cxn modelId="{D7C8EEF9-7FF6-D740-90B4-0F5C1EE01AE2}" type="presParOf" srcId="{6BDDF963-4C00-434F-B151-A63324DE1B75}" destId="{68AD77ED-3A33-E74F-850C-10374A3FEAC5}" srcOrd="0" destOrd="0" presId="urn:microsoft.com/office/officeart/2008/layout/LinedList"/>
    <dgm:cxn modelId="{C1097E27-76E8-7A47-9A63-37B229A0B2FB}" type="presParOf" srcId="{6BDDF963-4C00-434F-B151-A63324DE1B75}" destId="{DBF92FB0-24D3-2445-8841-68DC4705CC99}" srcOrd="1" destOrd="0" presId="urn:microsoft.com/office/officeart/2008/layout/LinedList"/>
    <dgm:cxn modelId="{05B2181A-BE67-8146-ADBA-9F8259DD2FEA}" type="presParOf" srcId="{B5E4B9FC-F48F-FE4F-B2D4-BBE9210F97A9}" destId="{97BA6350-C3D0-A94C-A595-0ED020E64B2B}" srcOrd="2" destOrd="0" presId="urn:microsoft.com/office/officeart/2008/layout/LinedList"/>
    <dgm:cxn modelId="{3FA5869A-A166-1B43-A6AE-E132EA7E7AAB}" type="presParOf" srcId="{B5E4B9FC-F48F-FE4F-B2D4-BBE9210F97A9}" destId="{2954D7EA-233A-9A46-BE40-8E75097C7270}" srcOrd="3" destOrd="0" presId="urn:microsoft.com/office/officeart/2008/layout/LinedList"/>
    <dgm:cxn modelId="{3E46CED7-A1C0-F245-9FB5-E0EA5226BA65}" type="presParOf" srcId="{2954D7EA-233A-9A46-BE40-8E75097C7270}" destId="{EBE12979-3670-634A-9787-61B8E76869AD}" srcOrd="0" destOrd="0" presId="urn:microsoft.com/office/officeart/2008/layout/LinedList"/>
    <dgm:cxn modelId="{134F89E6-28C8-074D-BCE0-063FCB1FE3E8}" type="presParOf" srcId="{2954D7EA-233A-9A46-BE40-8E75097C7270}" destId="{42A1EE89-7993-9B49-B4EA-E9485E330C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88043-B2DF-8B40-BFEA-D37B6B27EFF6}">
      <dsp:nvSpPr>
        <dsp:cNvPr id="0" name=""/>
        <dsp:cNvSpPr/>
      </dsp:nvSpPr>
      <dsp:spPr>
        <a:xfrm>
          <a:off x="0" y="217122"/>
          <a:ext cx="6666833" cy="23750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An </a:t>
          </a:r>
          <a:r>
            <a:rPr lang="en-US" sz="2800" kern="1200" dirty="0" err="1">
              <a:solidFill>
                <a:schemeClr val="tx1"/>
              </a:solidFill>
            </a:rPr>
            <a:t>MyeloAblative</a:t>
          </a:r>
          <a:r>
            <a:rPr lang="en-US" sz="2800" kern="1200" dirty="0">
              <a:solidFill>
                <a:schemeClr val="tx1"/>
              </a:solidFill>
            </a:rPr>
            <a:t> (MA) conditioning regimen will cause irreversible (or close to irreversible) pancytopenia. SC support is required to rescue marrow function, and prevent aplasia-related death.</a:t>
          </a:r>
        </a:p>
      </dsp:txBody>
      <dsp:txXfrm>
        <a:off x="115941" y="333063"/>
        <a:ext cx="6434951" cy="2143182"/>
      </dsp:txXfrm>
    </dsp:sp>
    <dsp:sp modelId="{17107394-E9CF-1F48-9D33-8BF3241B5724}">
      <dsp:nvSpPr>
        <dsp:cNvPr id="0" name=""/>
        <dsp:cNvSpPr/>
      </dsp:nvSpPr>
      <dsp:spPr>
        <a:xfrm>
          <a:off x="0" y="2776506"/>
          <a:ext cx="6666833" cy="1615294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An Non-MA regimen (NMA) is a regimen that will produce minimal cytopenia, and there is no need for SC support.</a:t>
          </a:r>
        </a:p>
      </dsp:txBody>
      <dsp:txXfrm>
        <a:off x="78852" y="2855358"/>
        <a:ext cx="6509129" cy="1457590"/>
      </dsp:txXfrm>
    </dsp:sp>
    <dsp:sp modelId="{EF58B941-519E-EA47-9CFC-FC25473A0A34}">
      <dsp:nvSpPr>
        <dsp:cNvPr id="0" name=""/>
        <dsp:cNvSpPr/>
      </dsp:nvSpPr>
      <dsp:spPr>
        <a:xfrm>
          <a:off x="0" y="4576121"/>
          <a:ext cx="6666833" cy="1161734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/>
              </a:solidFill>
            </a:rPr>
            <a:t>A conditioning regimen that does not fulfill MA or NMA is defined as an RIC regimen.</a:t>
          </a:r>
        </a:p>
      </dsp:txBody>
      <dsp:txXfrm>
        <a:off x="56711" y="4632832"/>
        <a:ext cx="6553411" cy="1048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8D351-EDFA-0148-B674-C84ED60EBD14}">
      <dsp:nvSpPr>
        <dsp:cNvPr id="0" name=""/>
        <dsp:cNvSpPr/>
      </dsp:nvSpPr>
      <dsp:spPr>
        <a:xfrm>
          <a:off x="0" y="68973"/>
          <a:ext cx="4305300" cy="1436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La </a:t>
          </a:r>
          <a:r>
            <a:rPr lang="it-IT" sz="1400" b="1" kern="1200"/>
            <a:t>GVHD </a:t>
          </a:r>
          <a:r>
            <a:rPr lang="it-IT" sz="1400" kern="1200"/>
            <a:t>è una reazione immunitaria successiva al trapianto (alloSCT)  derivate dai linfociti del  donatore che percepiscono il ricevente come estraneo e ne attaccano le cellule sane.</a:t>
          </a:r>
          <a:endParaRPr lang="en-US" sz="1400" kern="1200"/>
        </a:p>
      </dsp:txBody>
      <dsp:txXfrm>
        <a:off x="70115" y="139088"/>
        <a:ext cx="4165070" cy="1296091"/>
      </dsp:txXfrm>
    </dsp:sp>
    <dsp:sp modelId="{0D84E2FA-B7DB-4F48-BBC5-53F095647C07}">
      <dsp:nvSpPr>
        <dsp:cNvPr id="0" name=""/>
        <dsp:cNvSpPr/>
      </dsp:nvSpPr>
      <dsp:spPr>
        <a:xfrm>
          <a:off x="0" y="1545614"/>
          <a:ext cx="4305300" cy="1436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I linfociti T derivati ​​dal donatore rispondono a proteine ​​geneticamente definite presenti sulle cellule ospiti, principalmente antigeni leucocitari umani (HLA)1 che sono presenti su tutte le cellule nucleate (proteine ​​HLA di classe I) o sulle cellule ematopoietiche (proteine ​​HLA di classe II)1</a:t>
          </a:r>
          <a:endParaRPr lang="en-US" sz="1400" kern="1200"/>
        </a:p>
      </dsp:txBody>
      <dsp:txXfrm>
        <a:off x="70115" y="1615729"/>
        <a:ext cx="4165070" cy="1296091"/>
      </dsp:txXfrm>
    </dsp:sp>
    <dsp:sp modelId="{2AB9EBBC-E028-C241-8376-CBC30D01C041}">
      <dsp:nvSpPr>
        <dsp:cNvPr id="0" name=""/>
        <dsp:cNvSpPr/>
      </dsp:nvSpPr>
      <dsp:spPr>
        <a:xfrm>
          <a:off x="0" y="3022255"/>
          <a:ext cx="4305300" cy="1436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La GVHD è caratterizzata da elevati livelli di citochine proinfiammatorie (ad esempio, fattore di necrosi tumorale [TNF]-α, interleuchina [IL]-1β, IL-6 o interferone [IFN]-γ)che aumentano l'attivazione e la proliferazione dei linfociti T effettrici</a:t>
          </a:r>
          <a:endParaRPr lang="en-US" sz="1400" kern="1200"/>
        </a:p>
      </dsp:txBody>
      <dsp:txXfrm>
        <a:off x="70115" y="3092370"/>
        <a:ext cx="4165070" cy="12960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32949-9D33-254C-A7C2-A3F3A86E54FC}">
      <dsp:nvSpPr>
        <dsp:cNvPr id="0" name=""/>
        <dsp:cNvSpPr/>
      </dsp:nvSpPr>
      <dsp:spPr>
        <a:xfrm>
          <a:off x="0" y="2466"/>
          <a:ext cx="7569843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Tutti </a:t>
          </a:r>
          <a:r>
            <a:rPr lang="en-US" sz="2300" b="1" kern="1200" dirty="0" err="1"/>
            <a:t>i</a:t>
          </a:r>
          <a:r>
            <a:rPr lang="en-US" sz="2300" b="1" kern="1200" dirty="0"/>
            <a:t> </a:t>
          </a:r>
          <a:r>
            <a:rPr lang="en-US" sz="2300" b="1" kern="1200" dirty="0" err="1"/>
            <a:t>pazienti</a:t>
          </a:r>
          <a:r>
            <a:rPr lang="en-US" sz="2300" b="1" kern="1200" dirty="0"/>
            <a:t> </a:t>
          </a:r>
          <a:r>
            <a:rPr lang="en-US" sz="2300" b="1" kern="1200" dirty="0" err="1"/>
            <a:t>candidati</a:t>
          </a:r>
          <a:r>
            <a:rPr lang="en-US" sz="2300" b="1" kern="1200" dirty="0"/>
            <a:t> a  </a:t>
          </a:r>
          <a:r>
            <a:rPr lang="en-US" sz="2300" b="1" kern="1200" dirty="0" err="1"/>
            <a:t>alloHSCT</a:t>
          </a:r>
          <a:r>
            <a:rPr lang="en-US" sz="2300" b="1" kern="1200" dirty="0"/>
            <a:t> con </a:t>
          </a:r>
          <a:r>
            <a:rPr lang="en-US" sz="2300" b="1" kern="1200" dirty="0" err="1"/>
            <a:t>splenomegalia</a:t>
          </a:r>
          <a:r>
            <a:rPr lang="en-US" sz="2300" b="1" kern="1200" dirty="0"/>
            <a:t> &gt; 5 cm sotto il </a:t>
          </a:r>
          <a:r>
            <a:rPr lang="en-US" sz="2300" b="1" kern="1200" dirty="0" err="1"/>
            <a:t>margine</a:t>
          </a:r>
          <a:r>
            <a:rPr lang="en-US" sz="2300" b="1" kern="1200" dirty="0"/>
            <a:t> </a:t>
          </a:r>
          <a:r>
            <a:rPr lang="en-US" sz="2300" b="1" kern="1200" dirty="0" err="1"/>
            <a:t>costale</a:t>
          </a:r>
          <a:r>
            <a:rPr lang="en-US" sz="2300" b="1" kern="1200" dirty="0"/>
            <a:t> e/o con </a:t>
          </a:r>
          <a:r>
            <a:rPr lang="en-US" sz="2300" b="1" kern="1200" dirty="0" err="1"/>
            <a:t>sintomi</a:t>
          </a:r>
          <a:r>
            <a:rPr lang="en-US" sz="2300" b="1" kern="1200" dirty="0"/>
            <a:t> </a:t>
          </a:r>
          <a:r>
            <a:rPr lang="en-US" sz="2300" b="1" kern="1200" dirty="0" err="1"/>
            <a:t>correlati</a:t>
          </a:r>
          <a:r>
            <a:rPr lang="en-US" sz="2300" b="1" kern="1200" dirty="0"/>
            <a:t> </a:t>
          </a:r>
          <a:r>
            <a:rPr lang="en-US" sz="2300" b="1" kern="1200" dirty="0" err="1"/>
            <a:t>devono</a:t>
          </a:r>
          <a:r>
            <a:rPr lang="en-US" sz="2300" b="1" kern="1200" dirty="0"/>
            <a:t> </a:t>
          </a:r>
          <a:r>
            <a:rPr lang="en-US" sz="2300" b="1" kern="1200" dirty="0" err="1"/>
            <a:t>ricevere</a:t>
          </a:r>
          <a:r>
            <a:rPr lang="en-US" sz="2300" b="1" kern="1200" dirty="0"/>
            <a:t> un </a:t>
          </a:r>
          <a:r>
            <a:rPr lang="en-US" sz="2300" b="1" kern="1200" dirty="0" err="1"/>
            <a:t>trattamento</a:t>
          </a:r>
          <a:r>
            <a:rPr lang="en-US" sz="2300" b="1" kern="1200" dirty="0"/>
            <a:t> con  JAK-</a:t>
          </a:r>
          <a:r>
            <a:rPr lang="en-US" sz="2300" b="1" kern="1200" dirty="0" err="1"/>
            <a:t>inhibitore</a:t>
          </a:r>
          <a:r>
            <a:rPr lang="en-US" sz="2300" b="1" kern="1200" dirty="0"/>
            <a:t> </a:t>
          </a:r>
          <a:r>
            <a:rPr lang="en-US" sz="2300" b="1" kern="1200" dirty="0" err="1"/>
            <a:t>fino</a:t>
          </a:r>
          <a:r>
            <a:rPr lang="en-US" sz="2300" b="1" kern="1200" dirty="0"/>
            <a:t> al </a:t>
          </a:r>
          <a:r>
            <a:rPr lang="en-US" sz="2300" b="1" kern="1200" dirty="0" err="1"/>
            <a:t>trapianto</a:t>
          </a:r>
          <a:endParaRPr lang="en-US" sz="2300" kern="1200" dirty="0"/>
        </a:p>
      </dsp:txBody>
      <dsp:txXfrm>
        <a:off x="61741" y="64207"/>
        <a:ext cx="7446361" cy="1141288"/>
      </dsp:txXfrm>
    </dsp:sp>
    <dsp:sp modelId="{5B8BB79D-CC68-614C-982B-0D08598B6273}">
      <dsp:nvSpPr>
        <dsp:cNvPr id="0" name=""/>
        <dsp:cNvSpPr/>
      </dsp:nvSpPr>
      <dsp:spPr>
        <a:xfrm>
          <a:off x="0" y="1333476"/>
          <a:ext cx="7569843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Per splenomegalia  &gt; 15 cm sotto il margine costale prima di allo-HSCT  deve essere valutata la splenectomia o radioterapia splenica</a:t>
          </a:r>
          <a:endParaRPr lang="en-US" sz="2300" kern="1200"/>
        </a:p>
      </dsp:txBody>
      <dsp:txXfrm>
        <a:off x="61741" y="1395217"/>
        <a:ext cx="7446361" cy="1141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58B58-8EF6-3C46-9F32-492D67845772}">
      <dsp:nvSpPr>
        <dsp:cNvPr id="0" name=""/>
        <dsp:cNvSpPr/>
      </dsp:nvSpPr>
      <dsp:spPr>
        <a:xfrm>
          <a:off x="0" y="0"/>
          <a:ext cx="96507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D77ED-3A33-E74F-850C-10374A3FEAC5}">
      <dsp:nvSpPr>
        <dsp:cNvPr id="0" name=""/>
        <dsp:cNvSpPr/>
      </dsp:nvSpPr>
      <dsp:spPr>
        <a:xfrm>
          <a:off x="0" y="0"/>
          <a:ext cx="9650777" cy="1324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ll</a:t>
          </a:r>
          <a:r>
            <a:rPr lang="en-US" sz="2000" kern="1200" dirty="0"/>
            <a:t> </a:t>
          </a:r>
          <a:r>
            <a:rPr lang="en-US" sz="2000" kern="1200" dirty="0" err="1"/>
            <a:t>donatore</a:t>
          </a:r>
          <a:r>
            <a:rPr lang="en-US" sz="2000" kern="1200" dirty="0"/>
            <a:t> </a:t>
          </a:r>
          <a:r>
            <a:rPr lang="en-US" sz="2000" kern="1200" dirty="0" err="1"/>
            <a:t>fratello</a:t>
          </a:r>
          <a:r>
            <a:rPr lang="en-US" sz="2000" kern="1200" dirty="0"/>
            <a:t> HLA </a:t>
          </a:r>
          <a:r>
            <a:rPr lang="en-US" sz="2000" kern="1200" dirty="0" err="1"/>
            <a:t>identico</a:t>
          </a:r>
          <a:r>
            <a:rPr lang="en-US" sz="2000" kern="1200" dirty="0"/>
            <a:t> </a:t>
          </a:r>
          <a:r>
            <a:rPr lang="en-US" sz="2000" kern="1200" dirty="0" err="1"/>
            <a:t>compatibile</a:t>
          </a:r>
          <a:r>
            <a:rPr lang="en-US" sz="2000" kern="1200" dirty="0"/>
            <a:t> </a:t>
          </a:r>
          <a:r>
            <a:rPr lang="en-US" sz="2000" kern="1200" dirty="0" err="1"/>
            <a:t>è</a:t>
          </a:r>
          <a:r>
            <a:rPr lang="en-US" sz="2000" kern="1200" dirty="0"/>
            <a:t> la prima </a:t>
          </a:r>
          <a:r>
            <a:rPr lang="en-US" sz="2000" kern="1200" dirty="0" err="1"/>
            <a:t>scelta</a:t>
          </a:r>
          <a:r>
            <a:rPr lang="en-US" sz="2000" kern="1200" dirty="0"/>
            <a:t> </a:t>
          </a:r>
          <a:r>
            <a:rPr lang="en-US" sz="2000" kern="1200" dirty="0" err="1"/>
            <a:t>purchè</a:t>
          </a:r>
          <a:r>
            <a:rPr lang="en-US" sz="2000" kern="1200" dirty="0"/>
            <a:t> non </a:t>
          </a:r>
          <a:r>
            <a:rPr lang="en-US" sz="2000" kern="1200" dirty="0" err="1"/>
            <a:t>troppo</a:t>
          </a:r>
          <a:r>
            <a:rPr lang="en-US" sz="2000" kern="1200" dirty="0"/>
            <a:t> </a:t>
          </a:r>
          <a:r>
            <a:rPr lang="en-US" sz="2000" kern="1200" dirty="0" err="1"/>
            <a:t>anziano</a:t>
          </a:r>
          <a:r>
            <a:rPr lang="en-US" sz="2000" kern="1200" dirty="0"/>
            <a:t> e/o con </a:t>
          </a:r>
          <a:r>
            <a:rPr lang="en-US" sz="2000" kern="1200" dirty="0" err="1"/>
            <a:t>comorbidità</a:t>
          </a:r>
          <a:br>
            <a:rPr lang="en-US" sz="2000" kern="1200" dirty="0"/>
          </a:br>
          <a:r>
            <a:rPr lang="en-US" sz="2000" kern="1200" dirty="0" err="1"/>
            <a:t>Donatore</a:t>
          </a:r>
          <a:r>
            <a:rPr lang="en-US" sz="2000" kern="1200" dirty="0"/>
            <a:t> non </a:t>
          </a:r>
          <a:r>
            <a:rPr lang="en-US" sz="2000" kern="1200" dirty="0" err="1"/>
            <a:t>consanguineo</a:t>
          </a:r>
          <a:r>
            <a:rPr lang="en-US" sz="2000" kern="1200" dirty="0"/>
            <a:t> HLA  10/10 </a:t>
          </a:r>
          <a:r>
            <a:rPr lang="en-US" sz="2000" kern="1200" dirty="0" err="1"/>
            <a:t>compatibile</a:t>
          </a:r>
          <a:br>
            <a:rPr lang="en-US" sz="2000" kern="1200" dirty="0"/>
          </a:br>
          <a:r>
            <a:rPr lang="en-US" sz="2000" kern="1200" dirty="0" err="1"/>
            <a:t>Donatore</a:t>
          </a:r>
          <a:r>
            <a:rPr lang="en-US" sz="2000" kern="1200" dirty="0"/>
            <a:t> alternativo non vi </a:t>
          </a:r>
          <a:r>
            <a:rPr lang="en-US" sz="2000" kern="1200" dirty="0" err="1"/>
            <a:t>sono</a:t>
          </a:r>
          <a:r>
            <a:rPr lang="en-US" sz="2000" kern="1200" dirty="0"/>
            <a:t> </a:t>
          </a:r>
          <a:r>
            <a:rPr lang="en-US" sz="2000" kern="1200" dirty="0" err="1"/>
            <a:t>differenze</a:t>
          </a:r>
          <a:r>
            <a:rPr lang="en-US" sz="2000" kern="1200" dirty="0"/>
            <a:t> </a:t>
          </a:r>
          <a:r>
            <a:rPr lang="en-US" sz="2000" kern="1200" dirty="0" err="1"/>
            <a:t>tra</a:t>
          </a:r>
          <a:r>
            <a:rPr lang="en-US" sz="2000" kern="1200" dirty="0"/>
            <a:t> </a:t>
          </a:r>
          <a:r>
            <a:rPr lang="en-US" sz="2000" kern="1200" dirty="0" err="1"/>
            <a:t>donatori</a:t>
          </a:r>
          <a:r>
            <a:rPr lang="en-US" sz="2000" kern="1200" dirty="0"/>
            <a:t> </a:t>
          </a:r>
          <a:r>
            <a:rPr lang="en-US" sz="2000" kern="1200" dirty="0" err="1"/>
            <a:t>aploHSCT</a:t>
          </a:r>
          <a:r>
            <a:rPr lang="en-US" sz="2000" kern="1200" dirty="0"/>
            <a:t> e 7/8 </a:t>
          </a:r>
        </a:p>
      </dsp:txBody>
      <dsp:txXfrm>
        <a:off x="0" y="0"/>
        <a:ext cx="9650777" cy="1324391"/>
      </dsp:txXfrm>
    </dsp:sp>
    <dsp:sp modelId="{97BA6350-C3D0-A94C-A595-0ED020E64B2B}">
      <dsp:nvSpPr>
        <dsp:cNvPr id="0" name=""/>
        <dsp:cNvSpPr/>
      </dsp:nvSpPr>
      <dsp:spPr>
        <a:xfrm>
          <a:off x="0" y="1324391"/>
          <a:ext cx="96507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12979-3670-634A-9787-61B8E76869AD}">
      <dsp:nvSpPr>
        <dsp:cNvPr id="0" name=""/>
        <dsp:cNvSpPr/>
      </dsp:nvSpPr>
      <dsp:spPr>
        <a:xfrm>
          <a:off x="0" y="1324391"/>
          <a:ext cx="9650777" cy="1324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Il trapianto di sangue cordonale è generalmente sconsigliato nei pazienti con MF.</a:t>
          </a:r>
        </a:p>
      </dsp:txBody>
      <dsp:txXfrm>
        <a:off x="0" y="1324391"/>
        <a:ext cx="9650777" cy="1324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4F12D-5FA2-0C45-9020-448104DBEBC6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852A5-BAF9-B64D-A488-CA3DB3F954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18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Rectangle 2">
            <a:extLst>
              <a:ext uri="{FF2B5EF4-FFF2-40B4-BE49-F238E27FC236}">
                <a16:creationId xmlns:a16="http://schemas.microsoft.com/office/drawing/2014/main" id="{ED484253-8EFC-D746-ACF4-1E40BD8CAB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538" y="722313"/>
            <a:ext cx="6413500" cy="3608387"/>
          </a:xfrm>
          <a:ln/>
        </p:spPr>
      </p:sp>
      <p:sp>
        <p:nvSpPr>
          <p:cNvPr id="693250" name="Rectangle 3">
            <a:extLst>
              <a:ext uri="{FF2B5EF4-FFF2-40B4-BE49-F238E27FC236}">
                <a16:creationId xmlns:a16="http://schemas.microsoft.com/office/drawing/2014/main" id="{8122E27D-77DA-594B-82D9-838F7DB562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572000"/>
            <a:ext cx="5048250" cy="4329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8068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7" name="Rectangle 7">
            <a:extLst>
              <a:ext uri="{FF2B5EF4-FFF2-40B4-BE49-F238E27FC236}">
                <a16:creationId xmlns:a16="http://schemas.microsoft.com/office/drawing/2014/main" id="{2A3A50D6-27E1-7A41-B48F-311907AB03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fld id="{8030A2F8-99B2-A648-B34D-2661DA9A8F07}" type="slidenum">
              <a:rPr lang="it-IT" altLang="it-IT" sz="1200">
                <a:solidFill>
                  <a:schemeClr val="tx1"/>
                </a:solidFill>
                <a:latin typeface="Calibri" panose="020F0502020204030204" pitchFamily="34" charset="0"/>
              </a:rPr>
              <a:pPr/>
              <a:t>14</a:t>
            </a:fld>
            <a:endParaRPr lang="it-IT" altLang="it-IT" sz="1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64578" name="Segnaposto immagine diapositiva 1">
            <a:extLst>
              <a:ext uri="{FF2B5EF4-FFF2-40B4-BE49-F238E27FC236}">
                <a16:creationId xmlns:a16="http://schemas.microsoft.com/office/drawing/2014/main" id="{5571A8FB-DD52-2C41-8C0B-30C4D14CDB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4579" name="Segnaposto note 2">
            <a:extLst>
              <a:ext uri="{FF2B5EF4-FFF2-40B4-BE49-F238E27FC236}">
                <a16:creationId xmlns:a16="http://schemas.microsoft.com/office/drawing/2014/main" id="{89151E2B-837F-AA40-BBEE-1385E6481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575" y="4570413"/>
            <a:ext cx="5051425" cy="433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64580" name="Segnaposto numero diapositiva 3">
            <a:extLst>
              <a:ext uri="{FF2B5EF4-FFF2-40B4-BE49-F238E27FC236}">
                <a16:creationId xmlns:a16="http://schemas.microsoft.com/office/drawing/2014/main" id="{40E696AD-382F-8D4D-84F7-C986807E4D52}"/>
              </a:ext>
            </a:extLst>
          </p:cNvPr>
          <p:cNvSpPr txBox="1">
            <a:spLocks noGrp="1"/>
          </p:cNvSpPr>
          <p:nvPr/>
        </p:nvSpPr>
        <p:spPr bwMode="auto">
          <a:xfrm>
            <a:off x="3902075" y="9142413"/>
            <a:ext cx="29845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39" tIns="47169" rIns="94339" bIns="47169" anchor="b"/>
          <a:lstStyle/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83A1CF94-3E95-6A48-B8AD-6AE057E0BDFD}" type="slidenum">
              <a:rPr lang="it-IT" altLang="it-IT" sz="1200">
                <a:solidFill>
                  <a:schemeClr val="tx1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14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1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Rectangle 2">
            <a:extLst>
              <a:ext uri="{FF2B5EF4-FFF2-40B4-BE49-F238E27FC236}">
                <a16:creationId xmlns:a16="http://schemas.microsoft.com/office/drawing/2014/main" id="{2239C68C-B55F-754E-8183-DCBEAFBE5A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0" name="Rectangle 3">
            <a:extLst>
              <a:ext uri="{FF2B5EF4-FFF2-40B4-BE49-F238E27FC236}">
                <a16:creationId xmlns:a16="http://schemas.microsoft.com/office/drawing/2014/main" id="{09B64745-0657-394E-9941-3A6A8D3EF3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570413"/>
            <a:ext cx="5051425" cy="433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741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BFCC0F-369D-4B9A-BF02-EF6A59FC58F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7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033926-9CAD-1D1C-8A47-2785C2ED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0ECD76-7183-5F71-ED4E-E41B7F6D0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6C5F31-06DF-F49A-F8F7-C8FA12CC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B352CE-87FA-DB0D-EBE2-0D17D77D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EDB8FA-5FAB-C706-81E3-88747BC8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96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2DA9B-8151-4F4B-0481-847362FC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7743FC3-8A77-0982-5359-6C2D16AEC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6AED22-094C-FBF5-6F16-1A18A1E8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2E26D5-F0F6-01A7-5606-F725A6C8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2D1CB0-80A8-2242-F73E-DDDE1490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1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37DF9B-42F1-3053-EFBE-0C70C7A6F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DC622A-8324-45F1-0997-0F2E376AE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D58A02-BC8B-C1B2-7368-38CEA22F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8242EA-4815-4D39-3E96-61F8842B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1751D9-F336-D09E-AA9A-94978357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309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/Boiler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AAEB4-D427-5A03-CC8F-90CDA6EB1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C691DA3-4ABE-49F3-91E6-D9975CC9DD5F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B78ACF5-3035-9205-807E-4A54D67BA5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CIBMTR.org</a:t>
            </a:r>
          </a:p>
        </p:txBody>
      </p:sp>
    </p:spTree>
    <p:extLst>
      <p:ext uri="{BB962C8B-B14F-4D97-AF65-F5344CB8AC3E}">
        <p14:creationId xmlns:p14="http://schemas.microsoft.com/office/powerpoint/2010/main" val="42552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9027" y="6453338"/>
            <a:ext cx="6769100" cy="34539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343875" y="6453338"/>
            <a:ext cx="6769100" cy="34539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87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5B8C259-48EB-5E4D-A753-D9FCA9815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1376855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9A592B0-98D9-5141-B09E-274ECACEA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 noProof="0" dirty="0"/>
              <a:t>Click to add </a:t>
            </a:r>
            <a:br>
              <a:rPr lang="en-GB" noProof="0" dirty="0"/>
            </a:br>
            <a:r>
              <a:rPr lang="en-GB" noProof="0" dirty="0"/>
              <a:t>single or double line title</a:t>
            </a:r>
          </a:p>
        </p:txBody>
      </p:sp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581330CF-F610-CD49-B07D-6A2EC45ECF3D}"/>
              </a:ext>
            </a:extLst>
          </p:cNvPr>
          <p:cNvSpPr txBox="1">
            <a:spLocks/>
          </p:cNvSpPr>
          <p:nvPr userDrawn="1"/>
        </p:nvSpPr>
        <p:spPr>
          <a:xfrm>
            <a:off x="9070427" y="6356352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99ABBF-21E4-AF4D-A799-EBEEF7E96997}" type="slidenum">
              <a:rPr lang="en-GB" sz="1000" smtClean="0"/>
              <a:pPr/>
              <a:t>‹N›</a:t>
            </a:fld>
            <a:endParaRPr lang="en-GB" sz="10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0B4F5A-19F2-0148-B7BB-E48FC83F64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737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51E61-3ECD-BD4A-AE58-8D1440F5B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F19D7E-36B6-344F-81A2-657C2CDAE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8CC6D5-E166-AF4A-9B9D-79433B8D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839208-8AC9-044E-A366-3A4EABDF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E84601-A1FE-C54B-AA80-29047141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289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390A1F-9DAE-3344-8778-7BDDC785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03371E-7673-F646-BB04-866EB1189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25F689-0B39-0B45-A865-A1ABD303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91B8FD-78A9-4C46-8D37-232D5153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1C2143-CBEE-9A48-8D16-02C0DB69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37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C881CE-5401-9E47-AEAD-107EC371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3C0114-B392-DE41-829A-A5DDEC378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355E45-CDE8-DD4B-AE3B-3DFFFBE9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8BE23C-ED13-FD40-9225-7312E357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236DA1-4CC1-5246-9813-8FD9F8AD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69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E7ACBD-FE6A-E642-A715-719BC524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FEC2E8-65AD-F445-9F89-B950E9CA7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316AC8-ACCE-FB4A-8B12-2F2476E93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2AECA1-C61B-3146-A481-BC642BC14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8A7A1D-F014-4943-A5A9-6E24EB88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FD9AC6-6033-C14F-8988-5EA55DC01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853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897D-AEA6-DD4B-99CB-6380A94C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D022AF-69B6-1D4A-9512-3930238AB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A5F786A-4C4F-AC44-ADAB-F96208A1B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4F1C9C-602F-874A-9362-DAA548255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D4D40B1-992B-534F-AB07-55CDD9775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E0C8991-294A-E74C-BC20-88FAEA6C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70FF77C-7A51-D04C-BD5E-A2BA4799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115630-1FF0-4D40-A2BC-5C9876AB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06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9E2CE-3A50-B041-A940-8D5B736AD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B1BC4E-4FEE-363B-BF72-175BAE48E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E63E61-1D6E-16E1-86D1-77843855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21B8C1-8763-4898-AC6A-67FAAE01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E59542-7C8A-7799-DF07-37F8100C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693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497A69-DFBC-F747-9464-D2B3FDDA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B3676C-DDD2-C94E-BFCA-34E7DF5F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7154A8-8F33-E44B-B735-2665D1CD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AEB750-0DB6-844A-9A8B-6A3A83DB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652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2FA56-6A8C-F547-8F77-49AA3D5A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8AD279-732F-C143-9DCA-EA498DE5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E76ABD-447D-314A-823E-1A7940DD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736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7D4FC-02EA-4B4B-8674-F26E6208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A8C310-5998-6C4A-9FB0-6C49C134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54EC9E-EFC3-B44D-BC7A-FDDB6084F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A2C1C2-1A84-A54E-8B5D-494CB627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C882FF-370E-7C4F-A44B-8F5216CB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A7E516-9C23-F841-8023-37595AE3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104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9F2ED-1BFC-9D42-9A99-C691CC0B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7EE37CB-4714-774F-8321-5CC679BA6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532F2C-D861-5941-B033-6217F5072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24DC6D-3316-7A42-A741-59A6B8F4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A798AF-93F7-6648-B007-379D2722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399939-4069-F94C-BED9-CCD3142C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720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A121B6-E4A2-084F-BE6D-9599964E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B86EBE-7AF7-7546-8E6C-CD08CA3BF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EA64A7-D219-054A-BE4A-E2A6ECB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870ABC-D952-714D-AD3B-DF3810B0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B6F94D-DB6D-9142-B012-2E1D2F6A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765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A531EB3-8F3F-6845-B92D-7E01F1098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4A0D6E7-D1C0-3547-A24F-5B4411ED8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22A5C3-4A12-9843-AAC0-8F3109AE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DB6774-34A3-A04E-A3A6-07BDF6FD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60A7DF-76D7-8F45-96D1-CF054159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363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829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829" y="1600206"/>
            <a:ext cx="109728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94D95-3319-400B-AEC3-CAD9D94826AF}" type="datetimeFigureOut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3126F-84BF-4E86-BC78-09DEA4A2682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508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B67F2-1F33-7849-BA15-AA46D8AA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D44CDC-EF8C-1549-A3E8-9A992A0FE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B89B32-5FAA-B540-AC5D-397EA0B7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59E11F-8BB5-0B4B-BDB1-28CE864F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C62E03-4218-6448-BB93-B0135956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892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05E127-4204-C344-B61B-2B585FEC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DE71CC-0DB7-964C-8B58-110DB278A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7BF6F5-FE18-134B-9F75-4235A88E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674F05-DFFB-3B4A-84F3-7AC014C4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FCA6E5-B2C7-2A4F-8E9B-1569DE5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53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01E0A8-F932-3347-BC41-7BC588AF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F6D4FE-FA29-C641-8347-EB8719001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E7E4B3-7E30-6A48-821F-29EE6946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6EAE37-1387-684C-99FA-F1ED9C6A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BD2E3C-1796-3E40-99AC-6A8D0DDB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70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AEBAE2-E03E-A71C-D810-67F8A891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EC388E-9C26-6890-E488-49A358C8A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875222-7F4E-9AF7-54AE-728E80FB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C05747-BC2B-737C-0D9F-12B6029E3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A179CF-E02A-37EB-048B-BA2CBEDF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054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0259FA-F9B6-1F4B-B463-02AEE79D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BEB8ED-3DF9-E04E-8DA2-159B68448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333B01-D67B-B94A-BDF3-37B2EBB46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B11689-B820-8443-B3C6-78EEF3CE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D19AF2-B94A-C443-AC2F-07EF2AB4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3DC5AF-E1F9-C146-B4AD-A91F0977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679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3BFCF-918E-534E-8568-3AF35CEA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AAABF8-061D-7746-8D01-7817C989B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05C6B4-10F9-5E41-A0CA-C0A945227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40BCA55-537C-8748-84CB-BFE6705E4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676979-16F1-AD4F-BC7F-613014C2B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3796AA3-1029-FC45-8F32-C819ED8B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47A1A8E-FDAE-FF44-84A4-FD0E9728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E90A95F-354E-DD4B-93F3-7A47BCBC7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298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9A020-D8EB-5E4D-9A9F-7DD60858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19D20AA-9B58-654C-AEB9-01112069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9400905-DA18-7044-AF5E-DB0409BF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85EA960-7DB1-1740-8509-B67CF18A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402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CA1835-3BDB-934F-9DBE-B65CFBDC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33887E-1A6E-4F4F-B703-B1CFF7C6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DB1043-983C-3649-B7FD-40A10574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6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DC23D-B675-B743-9124-3090513B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44FB72-A653-D342-93C6-2EBF903FB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88B211B-2964-A54C-B737-6F8AECDD5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F023F9-E60A-1342-943F-C9FBA7EE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78F228-1B96-0A4F-A5EC-C5338D04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A5679B-844E-024D-BEC7-2D2667FF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55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A3928A-A96D-F54D-ABD7-6E8416EF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FFB22C-375A-5C4C-BD8E-9F5D0FD8D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23F4E8-4AE8-B240-9B17-25C77CE29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40BB16-E3F0-3448-BD01-B171CA3F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C500BD-9830-DF42-BE85-26E83FA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AE39A3-7783-8A47-B539-2D226B29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766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651454-0C03-3C4A-87AF-5E822841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20769C0-926F-BF42-8F01-F071A4473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138436-A8F5-624E-9831-B1BAD9E32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7400D1-96BB-C844-9430-8C2B7668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C7D149-E839-D344-8F28-F691EB15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962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A320F73-8253-AD42-BA64-5BD2AC9AA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D99A9F3-B31A-5446-B3B0-8DB176736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F7E4D7-C843-3745-9B90-42DB1C45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960C2A-B23F-1D4C-A1EF-A2CDB6C8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265256-FAF3-8745-84F5-A7453D00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26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AAEC07-21EB-5373-B616-8B76ADF9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A240AE-F497-3786-DED0-9064FD1B0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08CDD3-1B70-474E-0B37-B24C1C7FC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B4DDDD-3A68-F011-9DAB-E923DDB7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C889FF-7407-09B0-1D00-A8C43943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3502F3-CA64-E217-99D3-9D109E0A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B700DD-9BBA-BD5D-9E5B-0190C8D0C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3E0D75-0500-EAE1-9E63-2771F9585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4B5E5B-7BA1-58AC-F1CE-9FA39B2A2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514640-8E8E-7A47-492C-2826D02DB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683E733-50D5-C22F-21E3-F8E54C3CC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CE23C3-9E48-EED3-2CA6-953650A7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A0F4F6B-63AC-B316-D873-F7DB5C95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DB2840-3C07-EB74-8DE4-B0A8A830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0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9BC7A7-00B4-BE09-6991-684220B0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B8F701-ED13-4384-7435-491D6B9E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A7DF1C-676D-8100-9454-D015F6ED3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EB9B43-8306-1498-F377-03D51B03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94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961FE6-4FE8-ECA8-67D1-7D3526AB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F21E6A1-6B89-7D04-DE5E-2A4E86B1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FF5F64-D528-2A15-0B35-EF203C49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30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85EB5-9650-4425-5C03-1FB2F39F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44843D-D475-0B18-1578-D1430D901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8E103B-A88D-9E72-7442-9AC2A40BF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9944FE-67BD-DB88-FBE4-A78EE127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FFB26D-782E-D940-D7B3-5E499012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369BD9-DCDE-F99C-720A-C6675D0E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6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ECEE13-2F93-8E98-4C7A-2FF9A89E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0162929-897D-9139-D2BA-8A2B4BE19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068118-47CC-DC6A-E66D-D3FD09F6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F01459-C9BE-1C31-F0DD-71A350829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D34307-501E-6FB6-A7E6-4FAC2D66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EF7386-FA12-6592-3620-90524DB7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0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2559498-3B86-DD4E-0928-749BAFF1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971526-9D86-238E-7336-29B5C5631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5269E1-F6F1-AC3E-EECE-99A2DD3C4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4784A-4794-AE49-A51A-2CB66FC4259D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4880D2-F325-878D-1C3C-8FC2BC3AD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7C2DAB-355E-AE9C-7BDA-898DF7B01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5A85-B29E-1146-B082-0E805C9E831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09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F0CA375-4D81-834E-8FA2-BDCDBCC3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42FF1C-0C2A-344E-B94A-36AE600C7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A082-620E-5D41-980B-BD9A16160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6841F-9474-9C4F-8A98-95BE1262E920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8B0766-14FF-1943-AD48-796320285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6055D4-6571-2340-A7C2-9FA6D860E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4CCDB-F051-2648-82BB-05A8574B9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33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BB50E4E-A887-6348-B07F-A99896CD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3BA6AF-7EB7-8641-9590-E5C21B570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F48DF0-CFD6-7746-9231-0635E175C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69CBC-4FCD-EB46-A111-CA02239AC737}" type="datetimeFigureOut">
              <a:rPr lang="it-IT" smtClean="0"/>
              <a:t>16/05/25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4E859A-C6BE-5748-B5A3-501623F6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93136C-455D-D34E-8440-810A6E03F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5EAD8-819B-E44A-A715-BE68B6E38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29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rontiersin.org/articles/10.3389/fimmu.2017.00832/fu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radiopaedia.org/articles/primary-myelofibrosis?lang=us" TargetMode="External"/><Relationship Id="rId7" Type="http://schemas.openxmlformats.org/officeDocument/2006/relationships/diagramColors" Target="../diagrams/colors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antosirene.blogspot.com/2016/08/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38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hyperlink" Target="https://pixabay.com/en/man-toilet-male-bathroom-restroom-47185/" TargetMode="Externa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847188" y="-110902"/>
            <a:ext cx="6227762" cy="197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>
              <a:lnSpc>
                <a:spcPct val="150000"/>
              </a:lnSpc>
            </a:pPr>
            <a:endParaRPr lang="it-IT" altLang="en-US" sz="28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defTabSz="1020763">
              <a:lnSpc>
                <a:spcPct val="150000"/>
              </a:lnSpc>
            </a:pPr>
            <a:r>
              <a:rPr lang="it-IT" sz="2800" b="1" dirty="0"/>
              <a:t>Il trapianto di Cellule staminali emopoietiche </a:t>
            </a:r>
            <a:endParaRPr lang="it-IT" altLang="en-US" sz="28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5504624" y="1864383"/>
            <a:ext cx="5387153" cy="1725502"/>
          </a:xfrm>
          <a:prstGeom prst="rect">
            <a:avLst/>
          </a:prstGeom>
          <a:noFill/>
          <a:ln>
            <a:noFill/>
          </a:ln>
        </p:spPr>
        <p:txBody>
          <a:bodyPr wrap="squar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sz="1600" b="1" dirty="0">
                <a:latin typeface="+mn-lt"/>
              </a:rPr>
              <a:t>Chiara Nozzoli</a:t>
            </a:r>
          </a:p>
          <a:p>
            <a:pPr algn="ctr"/>
            <a:endParaRPr lang="it-IT" sz="1600" b="1" dirty="0">
              <a:latin typeface="+mn-lt"/>
            </a:endParaRPr>
          </a:p>
          <a:p>
            <a:pPr algn="ctr"/>
            <a:r>
              <a:rPr lang="it-IT" sz="1600" b="1" dirty="0">
                <a:latin typeface="+mn-lt"/>
              </a:rPr>
              <a:t>Responsabile Programma Trapianto di cellule staminali emopoietiche  e Terapie Cellulari</a:t>
            </a:r>
          </a:p>
          <a:p>
            <a:pPr algn="ctr" eaLnBrk="1" hangingPunct="1">
              <a:defRPr/>
            </a:pPr>
            <a:r>
              <a:rPr lang="it-IT" altLang="en-US" sz="16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AOU Careggi</a:t>
            </a: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063552" y="876740"/>
            <a:ext cx="34563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7" y="3789040"/>
            <a:ext cx="7149333" cy="2696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8AC5191-7A74-D646-89A9-EB05F715F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altLang="it-IT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Screening pre </a:t>
            </a:r>
            <a:r>
              <a:rPr lang="en-US" altLang="it-IT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Trapianto</a:t>
            </a:r>
            <a:endParaRPr lang="it-IT" sz="4000" dirty="0">
              <a:solidFill>
                <a:srgbClr val="FFFFFF"/>
              </a:solidFill>
            </a:endParaRPr>
          </a:p>
        </p:txBody>
      </p:sp>
      <p:sp>
        <p:nvSpPr>
          <p:cNvPr id="692227" name="Rectangle 3">
            <a:extLst>
              <a:ext uri="{FF2B5EF4-FFF2-40B4-BE49-F238E27FC236}">
                <a16:creationId xmlns:a16="http://schemas.microsoft.com/office/drawing/2014/main" id="{0A8A1FE0-48F2-154E-A26B-A89264609F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79226" y="3092970"/>
            <a:ext cx="9833548" cy="269397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1267" tIns="40634" rIns="81267" bIns="4063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Cuore:</a:t>
            </a:r>
          </a:p>
          <a:p>
            <a:pPr lvl="1"/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Visita cardiologica </a:t>
            </a:r>
          </a:p>
          <a:p>
            <a:pPr lvl="1"/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ECG</a:t>
            </a:r>
          </a:p>
          <a:p>
            <a:pPr lvl="1"/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Ecocuore</a:t>
            </a:r>
          </a:p>
          <a:p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Polmone</a:t>
            </a:r>
          </a:p>
          <a:p>
            <a:pPr lvl="1"/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Spirometria</a:t>
            </a:r>
          </a:p>
          <a:p>
            <a:pPr lvl="1"/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EGA</a:t>
            </a:r>
          </a:p>
          <a:p>
            <a:pPr lvl="1"/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DLCO</a:t>
            </a:r>
          </a:p>
          <a:p>
            <a:pPr lvl="1"/>
            <a:r>
              <a:rPr lang="en-US" altLang="it-IT" sz="1600">
                <a:solidFill>
                  <a:srgbClr val="000000"/>
                </a:solidFill>
                <a:latin typeface="Verdana" panose="020B0604030504040204" pitchFamily="34" charset="0"/>
              </a:rPr>
              <a:t>TC torace HR</a:t>
            </a:r>
          </a:p>
          <a:p>
            <a:pPr lvl="1"/>
            <a:endParaRPr lang="en-US" altLang="it-IT" sz="16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/>
            <a:endParaRPr lang="en-US" altLang="it-IT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92228" name="Rectangle 4">
            <a:extLst>
              <a:ext uri="{FF2B5EF4-FFF2-40B4-BE49-F238E27FC236}">
                <a16:creationId xmlns:a16="http://schemas.microsoft.com/office/drawing/2014/main" id="{A4B39747-3C5E-DF43-BB6E-4E445E3C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1881" y="4803210"/>
            <a:ext cx="726482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7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92229" name="Rectangle 5">
            <a:extLst>
              <a:ext uri="{FF2B5EF4-FFF2-40B4-BE49-F238E27FC236}">
                <a16:creationId xmlns:a16="http://schemas.microsoft.com/office/drawing/2014/main" id="{7CDFA042-8BED-1C44-BDF5-3E84CC23D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8363" y="2550298"/>
            <a:ext cx="3767854" cy="43204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it-IT" sz="17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it-IT" sz="177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Organi</a:t>
            </a:r>
            <a:r>
              <a:rPr kumimoji="0" lang="en-US" altLang="it-IT" sz="17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it-IT" sz="177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addominali</a:t>
            </a:r>
            <a:endParaRPr kumimoji="0" lang="en-US" altLang="it-IT" sz="17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Ecografia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/TC</a:t>
            </a:r>
          </a:p>
          <a:p>
            <a:pPr marL="342900" marR="0" lvl="0" indent="-34290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it-IT" sz="177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Ortopantomogramma</a:t>
            </a:r>
            <a:endParaRPr kumimoji="0" lang="en-US" altLang="it-IT" sz="17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Bonifica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Foci</a:t>
            </a:r>
          </a:p>
          <a:p>
            <a:pPr marL="342900" marR="0" lvl="0" indent="-34290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it-IT" sz="17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Quadro </a:t>
            </a:r>
            <a:r>
              <a:rPr kumimoji="0" lang="en-US" altLang="it-IT" sz="177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Metabolico</a:t>
            </a:r>
            <a:endParaRPr kumimoji="0" lang="en-US" altLang="it-IT" sz="17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Emocromo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completo</a:t>
            </a:r>
            <a:endParaRPr kumimoji="0" lang="en-US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Chimica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clinica</a:t>
            </a:r>
            <a:endParaRPr kumimoji="0" lang="en-US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Coagulazione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sierologie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per </a:t>
            </a: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CMV,EBV,HBV,HCV,HIV,Toxo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Lue</a:t>
            </a: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-Gruppo AB0</a:t>
            </a:r>
          </a:p>
          <a:p>
            <a:pPr marL="457200" marR="0" lvl="1" indent="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Anticorpi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Anti HLA</a:t>
            </a:r>
          </a:p>
          <a:p>
            <a:pPr marL="342900" marR="0" lvl="0" indent="-342900" algn="l" defTabSz="812719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en-US" altLang="it-IT" sz="17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1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5CA1F6-3BF6-AB49-8E72-C5988DB4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173" y="1829069"/>
            <a:ext cx="6931074" cy="48940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80BB866-2067-1044-85E7-DA41CA00A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173" y="455851"/>
            <a:ext cx="8255643" cy="14372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5F16D2-7B36-A545-AF15-DB6F476C53B2}"/>
              </a:ext>
            </a:extLst>
          </p:cNvPr>
          <p:cNvSpPr txBox="1"/>
          <p:nvPr/>
        </p:nvSpPr>
        <p:spPr>
          <a:xfrm>
            <a:off x="9059247" y="6411973"/>
            <a:ext cx="2779800" cy="31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Bone </a:t>
            </a:r>
            <a:r>
              <a:rPr kumimoji="0" lang="it-IT" sz="142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marrow</a:t>
            </a:r>
            <a:r>
              <a:rPr kumimoji="0" lang="it-IT" sz="14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2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transplantation</a:t>
            </a:r>
            <a:r>
              <a:rPr kumimoji="0" lang="it-IT" sz="14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5E7E29-CFE9-5040-BFCE-292291C84CF2}"/>
              </a:ext>
            </a:extLst>
          </p:cNvPr>
          <p:cNvSpPr txBox="1"/>
          <p:nvPr/>
        </p:nvSpPr>
        <p:spPr>
          <a:xfrm>
            <a:off x="9827213" y="496493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INTENSITY OF CONDITIONING REGIMEN</a:t>
            </a:r>
          </a:p>
        </p:txBody>
      </p:sp>
      <p:graphicFrame>
        <p:nvGraphicFramePr>
          <p:cNvPr id="8" name="Segnaposto contenuto 5">
            <a:extLst>
              <a:ext uri="{FF2B5EF4-FFF2-40B4-BE49-F238E27FC236}">
                <a16:creationId xmlns:a16="http://schemas.microsoft.com/office/drawing/2014/main" id="{1AE3B81D-D5BC-4F96-91EA-DB004A60E4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249382"/>
          <a:ext cx="6666833" cy="5954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F755007-5A9C-344C-81A6-C103DEFA3005}"/>
              </a:ext>
            </a:extLst>
          </p:cNvPr>
          <p:cNvSpPr txBox="1"/>
          <p:nvPr/>
        </p:nvSpPr>
        <p:spPr>
          <a:xfrm>
            <a:off x="7805801" y="6331125"/>
            <a:ext cx="399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Bacigalupo et Al. BBMT 2009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INTENSITY OF CONDITIONING REGIMEN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82419B8-C7A7-4219-21F4-6FEEC48E1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7824" y="653605"/>
            <a:ext cx="8065089" cy="55710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925B72-66E8-4A77-6A09-67035A291C20}"/>
              </a:ext>
            </a:extLst>
          </p:cNvPr>
          <p:cNvSpPr txBox="1"/>
          <p:nvPr/>
        </p:nvSpPr>
        <p:spPr>
          <a:xfrm>
            <a:off x="8543925" y="6214533"/>
            <a:ext cx="3146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/>
              <a:t>Spyridonidis</a:t>
            </a:r>
            <a:r>
              <a:rPr lang="it-IT" sz="1100" dirty="0"/>
              <a:t> A et BMT 2020</a:t>
            </a:r>
          </a:p>
        </p:txBody>
      </p:sp>
    </p:spTree>
    <p:extLst>
      <p:ext uri="{BB962C8B-B14F-4D97-AF65-F5344CB8AC3E}">
        <p14:creationId xmlns:p14="http://schemas.microsoft.com/office/powerpoint/2010/main" val="295094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3" name="Rectangle 8">
            <a:extLst>
              <a:ext uri="{FF2B5EF4-FFF2-40B4-BE49-F238E27FC236}">
                <a16:creationId xmlns:a16="http://schemas.microsoft.com/office/drawing/2014/main" id="{173185CD-FCA2-234F-9C3E-64487CE5C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918" y="484467"/>
            <a:ext cx="7960260" cy="53001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it-IT" altLang="it-IT" sz="2844" dirty="0">
                <a:latin typeface="Calibri" panose="020F0502020204030204" pitchFamily="34" charset="0"/>
              </a:rPr>
              <a:t>Algoritmo di ricerca e selezione donatore</a:t>
            </a:r>
          </a:p>
        </p:txBody>
      </p:sp>
      <p:sp>
        <p:nvSpPr>
          <p:cNvPr id="663554" name="AutoShape 3">
            <a:extLst>
              <a:ext uri="{FF2B5EF4-FFF2-40B4-BE49-F238E27FC236}">
                <a16:creationId xmlns:a16="http://schemas.microsoft.com/office/drawing/2014/main" id="{7C0171D8-A793-FA4F-942D-1AC8E4359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83" y="854249"/>
            <a:ext cx="128" cy="731996"/>
          </a:xfrm>
          <a:prstGeom prst="rtTriangl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 hangingPunct="1">
              <a:buClr>
                <a:srgbClr val="000000"/>
              </a:buClr>
            </a:pPr>
            <a:endParaRPr lang="it-IT" altLang="it-IT" sz="1600">
              <a:latin typeface="Calibri" panose="020F0502020204030204" pitchFamily="34" charset="0"/>
            </a:endParaRPr>
          </a:p>
        </p:txBody>
      </p:sp>
      <p:sp>
        <p:nvSpPr>
          <p:cNvPr id="663555" name="Text Box 4">
            <a:extLst>
              <a:ext uri="{FF2B5EF4-FFF2-40B4-BE49-F238E27FC236}">
                <a16:creationId xmlns:a16="http://schemas.microsoft.com/office/drawing/2014/main" id="{30556B0B-B3C2-2146-BEC7-FE3DE4562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472" y="3055114"/>
            <a:ext cx="40076" cy="13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it-IT" altLang="it-IT" sz="889">
                <a:solidFill>
                  <a:srgbClr val="0000FF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663556" name="Text Box 3">
            <a:extLst>
              <a:ext uri="{FF2B5EF4-FFF2-40B4-BE49-F238E27FC236}">
                <a16:creationId xmlns:a16="http://schemas.microsoft.com/office/drawing/2014/main" id="{689A4E8E-0BF1-564A-93E1-478C4257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406" y="1167340"/>
            <a:ext cx="3815056" cy="475387"/>
          </a:xfrm>
          <a:prstGeom prst="rect">
            <a:avLst/>
          </a:prstGeom>
          <a:solidFill>
            <a:schemeClr val="bg1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altLang="it-IT" sz="2489">
                <a:latin typeface="Calibri" panose="020F0502020204030204" pitchFamily="34" charset="0"/>
              </a:rPr>
              <a:t>Tipizzazione HLA</a:t>
            </a:r>
            <a:endParaRPr lang="en-US" altLang="it-IT" sz="1778" b="1">
              <a:latin typeface="Calibri" panose="020F0502020204030204" pitchFamily="34" charset="0"/>
            </a:endParaRPr>
          </a:p>
        </p:txBody>
      </p:sp>
      <p:sp>
        <p:nvSpPr>
          <p:cNvPr id="663557" name="Text Box 6">
            <a:extLst>
              <a:ext uri="{FF2B5EF4-FFF2-40B4-BE49-F238E27FC236}">
                <a16:creationId xmlns:a16="http://schemas.microsoft.com/office/drawing/2014/main" id="{D5850593-4528-3449-A0E6-5E66789F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500" y="4044151"/>
            <a:ext cx="1481111" cy="4753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Tx/>
              <a:buFontTx/>
              <a:buNone/>
            </a:pPr>
            <a:r>
              <a:rPr lang="it-IT" altLang="it-IT" sz="2489">
                <a:solidFill>
                  <a:srgbClr val="FF0000"/>
                </a:solidFill>
                <a:latin typeface="Calibri" panose="020F0502020204030204" pitchFamily="34" charset="0"/>
              </a:rPr>
              <a:t>Trapianto </a:t>
            </a:r>
          </a:p>
        </p:txBody>
      </p:sp>
      <p:sp>
        <p:nvSpPr>
          <p:cNvPr id="663558" name="Text Box 6">
            <a:extLst>
              <a:ext uri="{FF2B5EF4-FFF2-40B4-BE49-F238E27FC236}">
                <a16:creationId xmlns:a16="http://schemas.microsoft.com/office/drawing/2014/main" id="{C6379B16-E6EA-3D45-AFB7-958992EF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431" y="2846241"/>
            <a:ext cx="4110164" cy="365934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Tx/>
              <a:buFontTx/>
              <a:buNone/>
            </a:pPr>
            <a:r>
              <a:rPr lang="it-IT" altLang="it-IT" sz="1778" b="1" dirty="0">
                <a:solidFill>
                  <a:schemeClr val="tx1"/>
                </a:solidFill>
                <a:latin typeface="Calibri" panose="020F0502020204030204" pitchFamily="34" charset="0"/>
              </a:rPr>
              <a:t>Ricerca donatore MUD 10/10 compatibile</a:t>
            </a:r>
            <a:endParaRPr lang="it-IT" altLang="it-IT" sz="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63559" name="Text Box 6">
            <a:extLst>
              <a:ext uri="{FF2B5EF4-FFF2-40B4-BE49-F238E27FC236}">
                <a16:creationId xmlns:a16="http://schemas.microsoft.com/office/drawing/2014/main" id="{73889BE2-795D-E04E-8A8E-4C154957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418" y="5349226"/>
            <a:ext cx="4032333" cy="1241494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Tx/>
              <a:buFontTx/>
              <a:buNone/>
            </a:pPr>
            <a:r>
              <a:rPr lang="it-IT" altLang="it-IT" sz="2489" dirty="0">
                <a:solidFill>
                  <a:schemeClr val="tx1"/>
                </a:solidFill>
                <a:latin typeface="Calibri" panose="020F0502020204030204" pitchFamily="34" charset="0"/>
              </a:rPr>
              <a:t>Trapianto Donatore familiare</a:t>
            </a:r>
          </a:p>
          <a:p>
            <a:pPr algn="ctr" eaLnBrk="1" hangingPunct="1">
              <a:buSzTx/>
              <a:buFontTx/>
              <a:buNone/>
            </a:pPr>
            <a:r>
              <a:rPr lang="it-IT" altLang="it-IT" sz="2489" dirty="0">
                <a:solidFill>
                  <a:schemeClr val="tx1"/>
                </a:solidFill>
                <a:latin typeface="Calibri" panose="020F0502020204030204" pitchFamily="34" charset="0"/>
              </a:rPr>
              <a:t>incompatibile 50%</a:t>
            </a:r>
          </a:p>
          <a:p>
            <a:pPr algn="ctr" eaLnBrk="1" hangingPunct="1">
              <a:buSzTx/>
              <a:buFontTx/>
              <a:buNone/>
            </a:pPr>
            <a:r>
              <a:rPr lang="it-IT" altLang="it-IT" sz="2489" dirty="0">
                <a:solidFill>
                  <a:schemeClr val="tx1"/>
                </a:solidFill>
                <a:latin typeface="Calibri" panose="020F0502020204030204" pitchFamily="34" charset="0"/>
              </a:rPr>
              <a:t>o da registro HLA 7/8</a:t>
            </a:r>
            <a:endParaRPr lang="it-IT" altLang="it-IT" sz="1244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63560" name="Text Box 3">
            <a:extLst>
              <a:ext uri="{FF2B5EF4-FFF2-40B4-BE49-F238E27FC236}">
                <a16:creationId xmlns:a16="http://schemas.microsoft.com/office/drawing/2014/main" id="{70978E82-F2B8-1749-AC67-F13F4B78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118" y="2020929"/>
            <a:ext cx="3816467" cy="365934"/>
          </a:xfrm>
          <a:prstGeom prst="rect">
            <a:avLst/>
          </a:prstGeom>
          <a:solidFill>
            <a:schemeClr val="bg1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altLang="it-IT" sz="1778">
                <a:latin typeface="Calibri" panose="020F0502020204030204" pitchFamily="34" charset="0"/>
              </a:rPr>
              <a:t>Fratello HLA identico</a:t>
            </a:r>
            <a:r>
              <a:rPr lang="en-US" altLang="it-IT" sz="1778" b="1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63561" name="Text Box 3">
            <a:extLst>
              <a:ext uri="{FF2B5EF4-FFF2-40B4-BE49-F238E27FC236}">
                <a16:creationId xmlns:a16="http://schemas.microsoft.com/office/drawing/2014/main" id="{0480F83B-73F4-7D4B-87E8-348955C5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372" y="2020929"/>
            <a:ext cx="4102878" cy="365934"/>
          </a:xfrm>
          <a:prstGeom prst="rect">
            <a:avLst/>
          </a:prstGeom>
          <a:solidFill>
            <a:schemeClr val="bg1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altLang="it-IT" sz="1778" dirty="0">
                <a:latin typeface="Calibri" panose="020F0502020204030204" pitchFamily="34" charset="0"/>
              </a:rPr>
              <a:t>No </a:t>
            </a:r>
            <a:r>
              <a:rPr lang="en-US" altLang="it-IT" sz="1778" dirty="0" err="1">
                <a:latin typeface="Calibri" panose="020F0502020204030204" pitchFamily="34" charset="0"/>
              </a:rPr>
              <a:t>Fratello</a:t>
            </a:r>
            <a:r>
              <a:rPr lang="en-US" altLang="it-IT" sz="1778" dirty="0">
                <a:latin typeface="Calibri" panose="020F0502020204030204" pitchFamily="34" charset="0"/>
              </a:rPr>
              <a:t> HLA </a:t>
            </a:r>
            <a:r>
              <a:rPr lang="en-US" altLang="it-IT" sz="1778" dirty="0" err="1">
                <a:latin typeface="Calibri" panose="020F0502020204030204" pitchFamily="34" charset="0"/>
              </a:rPr>
              <a:t>identico</a:t>
            </a:r>
            <a:r>
              <a:rPr lang="en-US" altLang="it-IT" sz="1778" dirty="0">
                <a:latin typeface="Calibri" panose="020F0502020204030204" pitchFamily="34" charset="0"/>
              </a:rPr>
              <a:t> </a:t>
            </a:r>
            <a:r>
              <a:rPr lang="en-US" altLang="it-IT" sz="1778" dirty="0" err="1">
                <a:solidFill>
                  <a:srgbClr val="FF0000"/>
                </a:solidFill>
                <a:latin typeface="Calibri" panose="020F0502020204030204" pitchFamily="34" charset="0"/>
              </a:rPr>
              <a:t>idoneo</a:t>
            </a:r>
            <a:r>
              <a:rPr lang="en-US" altLang="it-IT" sz="1778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63562" name="Text Box 3">
            <a:extLst>
              <a:ext uri="{FF2B5EF4-FFF2-40B4-BE49-F238E27FC236}">
                <a16:creationId xmlns:a16="http://schemas.microsoft.com/office/drawing/2014/main" id="{D1819C82-B3A6-CB48-98CB-919D6227C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651" y="4516801"/>
            <a:ext cx="792922" cy="475387"/>
          </a:xfrm>
          <a:prstGeom prst="rect">
            <a:avLst/>
          </a:prstGeom>
          <a:solidFill>
            <a:schemeClr val="bg1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altLang="it-IT" sz="2489">
                <a:latin typeface="Calibri" panose="020F0502020204030204" pitchFamily="34" charset="0"/>
              </a:rPr>
              <a:t>NO </a:t>
            </a:r>
            <a:r>
              <a:rPr lang="en-US" altLang="it-IT" sz="1778" b="1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63563" name="Text Box 3">
            <a:extLst>
              <a:ext uri="{FF2B5EF4-FFF2-40B4-BE49-F238E27FC236}">
                <a16:creationId xmlns:a16="http://schemas.microsoft.com/office/drawing/2014/main" id="{595C7F64-B1A7-E54D-9F0B-91C890A93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272" y="4516801"/>
            <a:ext cx="791512" cy="475387"/>
          </a:xfrm>
          <a:prstGeom prst="rect">
            <a:avLst/>
          </a:prstGeom>
          <a:solidFill>
            <a:schemeClr val="bg1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altLang="it-IT" sz="2489">
                <a:latin typeface="Calibri" panose="020F0502020204030204" pitchFamily="34" charset="0"/>
              </a:rPr>
              <a:t>SI</a:t>
            </a:r>
            <a:r>
              <a:rPr lang="en-US" altLang="it-IT" sz="1778" b="1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63564" name="Line 13">
            <a:extLst>
              <a:ext uri="{FF2B5EF4-FFF2-40B4-BE49-F238E27FC236}">
                <a16:creationId xmlns:a16="http://schemas.microsoft.com/office/drawing/2014/main" id="{AC71C31E-50B9-1B48-AE13-25BC19378B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27840" y="4004646"/>
            <a:ext cx="1007378" cy="512155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65" name="Line 14">
            <a:extLst>
              <a:ext uri="{FF2B5EF4-FFF2-40B4-BE49-F238E27FC236}">
                <a16:creationId xmlns:a16="http://schemas.microsoft.com/office/drawing/2014/main" id="{115E1D1C-D623-3640-A6DC-A6BD518263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35218" y="4004646"/>
            <a:ext cx="936833" cy="512155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66" name="Line 15">
            <a:extLst>
              <a:ext uri="{FF2B5EF4-FFF2-40B4-BE49-F238E27FC236}">
                <a16:creationId xmlns:a16="http://schemas.microsoft.com/office/drawing/2014/main" id="{CFAB7EC6-839D-DB46-A45D-DC148FF7AF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27839" y="4965464"/>
            <a:ext cx="0" cy="383763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67" name="Line 16">
            <a:extLst>
              <a:ext uri="{FF2B5EF4-FFF2-40B4-BE49-F238E27FC236}">
                <a16:creationId xmlns:a16="http://schemas.microsoft.com/office/drawing/2014/main" id="{44A6891C-6688-F642-B6B6-DAC2EB1B28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7918" y="1637166"/>
            <a:ext cx="1224655" cy="383763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68" name="Line 17">
            <a:extLst>
              <a:ext uri="{FF2B5EF4-FFF2-40B4-BE49-F238E27FC236}">
                <a16:creationId xmlns:a16="http://schemas.microsoft.com/office/drawing/2014/main" id="{D8D5F5F5-230F-2844-A86C-6179FDD446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12573" y="1637166"/>
            <a:ext cx="1439111" cy="383763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69" name="Line 18">
            <a:extLst>
              <a:ext uri="{FF2B5EF4-FFF2-40B4-BE49-F238E27FC236}">
                <a16:creationId xmlns:a16="http://schemas.microsoft.com/office/drawing/2014/main" id="{B030C540-C669-FB43-86A5-CC4AC4C5D9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5217" y="2341202"/>
            <a:ext cx="0" cy="512154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70" name="Line 19">
            <a:extLst>
              <a:ext uri="{FF2B5EF4-FFF2-40B4-BE49-F238E27FC236}">
                <a16:creationId xmlns:a16="http://schemas.microsoft.com/office/drawing/2014/main" id="{E0475249-A718-A74E-AC3E-D5A145E70A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3784" y="4261428"/>
            <a:ext cx="2088122" cy="448664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71" name="Line 20">
            <a:extLst>
              <a:ext uri="{FF2B5EF4-FFF2-40B4-BE49-F238E27FC236}">
                <a16:creationId xmlns:a16="http://schemas.microsoft.com/office/drawing/2014/main" id="{1E96DEFE-462D-F14B-B24D-11B1207F86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7328" y="2341202"/>
            <a:ext cx="0" cy="1728344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72" name="Line 19">
            <a:extLst>
              <a:ext uri="{FF2B5EF4-FFF2-40B4-BE49-F238E27FC236}">
                <a16:creationId xmlns:a16="http://schemas.microsoft.com/office/drawing/2014/main" id="{07386BC6-106B-6641-A47D-EE5D584401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50783" y="3563037"/>
            <a:ext cx="0" cy="1786191"/>
          </a:xfrm>
          <a:prstGeom prst="line">
            <a:avLst/>
          </a:prstGeom>
          <a:noFill/>
          <a:ln w="12700">
            <a:solidFill>
              <a:srgbClr val="66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it-IT" sz="1600"/>
          </a:p>
        </p:txBody>
      </p:sp>
      <p:sp>
        <p:nvSpPr>
          <p:cNvPr id="663573" name="Text Box 6">
            <a:extLst>
              <a:ext uri="{FF2B5EF4-FFF2-40B4-BE49-F238E27FC236}">
                <a16:creationId xmlns:a16="http://schemas.microsoft.com/office/drawing/2014/main" id="{E348F491-035C-B848-9015-995EB0233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727" y="3355917"/>
            <a:ext cx="1528111" cy="4753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defTabSz="762000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Tx/>
              <a:buFontTx/>
              <a:buNone/>
            </a:pPr>
            <a:r>
              <a:rPr lang="it-IT" altLang="it-IT" sz="2489">
                <a:solidFill>
                  <a:srgbClr val="FF0000"/>
                </a:solidFill>
                <a:latin typeface="Calibri" panose="020F0502020204030204" pitchFamily="34" charset="0"/>
              </a:rPr>
              <a:t>URGENZA 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71D0B0FD-021F-CCB9-6636-1119FEC40534}"/>
              </a:ext>
            </a:extLst>
          </p:cNvPr>
          <p:cNvCxnSpPr>
            <a:cxnSpLocks/>
            <a:stCxn id="663558" idx="2"/>
            <a:endCxn id="663565" idx="1"/>
          </p:cNvCxnSpPr>
          <p:nvPr/>
        </p:nvCxnSpPr>
        <p:spPr>
          <a:xfrm flipH="1">
            <a:off x="3935218" y="3212175"/>
            <a:ext cx="36295" cy="792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59E6BC32-1FC8-0F5B-C460-44C8996F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2601" b="2686"/>
          <a:stretch/>
        </p:blipFill>
        <p:spPr>
          <a:xfrm>
            <a:off x="10523065" y="1060811"/>
            <a:ext cx="1348783" cy="39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81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EE3C4E-7287-E5CA-1F7E-547F55E570B1}"/>
              </a:ext>
            </a:extLst>
          </p:cNvPr>
          <p:cNvSpPr txBox="1"/>
          <p:nvPr/>
        </p:nvSpPr>
        <p:spPr>
          <a:xfrm>
            <a:off x="804672" y="5116529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Donatori di midollo osseo da registro internazionale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70AABA6-2CD6-3547-0A6D-DC346FFF6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69" b="7517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E3A767-332D-A8B2-9EB4-8EA48D81D889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Attività di allotrapianto in ITALIA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8919C2-7054-9FDD-BB5F-F09239681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877" y="1966293"/>
            <a:ext cx="8448245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14C899CF-ACCF-214C-9A81-CC2C0D767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0382" y="295408"/>
            <a:ext cx="7783899" cy="108356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it-IT" sz="3555" dirty="0"/>
              <a:t> </a:t>
            </a:r>
            <a:r>
              <a:rPr lang="it-IT" altLang="it-IT" sz="2400" b="1" dirty="0"/>
              <a:t>SORGENTI DI CELLULE STAMINALI EMOPOIETICHE</a:t>
            </a:r>
            <a:endParaRPr lang="en-US" altLang="it-IT" sz="2400" b="1" dirty="0"/>
          </a:p>
        </p:txBody>
      </p:sp>
      <p:sp>
        <p:nvSpPr>
          <p:cNvPr id="579587" name="Rectangle 3">
            <a:extLst>
              <a:ext uri="{FF2B5EF4-FFF2-40B4-BE49-F238E27FC236}">
                <a16:creationId xmlns:a16="http://schemas.microsoft.com/office/drawing/2014/main" id="{A40649AC-3500-AC48-8B52-1A953EDF41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33680" y="2277711"/>
            <a:ext cx="7789542" cy="3707828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u="sng" dirty="0"/>
              <a:t>MIDOLLO OSSEO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u="sng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u="sng" dirty="0"/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b="1" u="sng" dirty="0"/>
              <a:t>SANGUE PERIFERICO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u="sng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u="sng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u="sng" dirty="0"/>
              <a:t>SANGUE PLACENTARE</a:t>
            </a:r>
            <a:endParaRPr lang="it-IT" altLang="it-IT" dirty="0"/>
          </a:p>
        </p:txBody>
      </p:sp>
      <p:graphicFrame>
        <p:nvGraphicFramePr>
          <p:cNvPr id="579588" name="Object 4">
            <a:extLst>
              <a:ext uri="{FF2B5EF4-FFF2-40B4-BE49-F238E27FC236}">
                <a16:creationId xmlns:a16="http://schemas.microsoft.com/office/drawing/2014/main" id="{78A099D6-DFCE-B849-AA40-BA788475DC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28580" y="2788454"/>
          <a:ext cx="407748" cy="2150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3" imgW="1866900" imgH="9848850" progId="MS_ClipArt_Gallery.2">
                  <p:embed/>
                </p:oleObj>
              </mc:Choice>
              <mc:Fallback>
                <p:oleObj name="ClipArt" r:id="rId3" imgW="1866900" imgH="9848850" progId="MS_ClipArt_Gallery.2">
                  <p:embed/>
                  <p:pic>
                    <p:nvPicPr>
                      <p:cNvPr id="579588" name="Object 4">
                        <a:extLst>
                          <a:ext uri="{FF2B5EF4-FFF2-40B4-BE49-F238E27FC236}">
                            <a16:creationId xmlns:a16="http://schemas.microsoft.com/office/drawing/2014/main" id="{78A099D6-DFCE-B849-AA40-BA788475DC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580" y="2788454"/>
                        <a:ext cx="407748" cy="2150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9589" name="Picture 5" descr="Image57">
            <a:extLst>
              <a:ext uri="{FF2B5EF4-FFF2-40B4-BE49-F238E27FC236}">
                <a16:creationId xmlns:a16="http://schemas.microsoft.com/office/drawing/2014/main" id="{F89F04F5-A187-5448-904F-A47F1D25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751" y="2277712"/>
            <a:ext cx="1750919" cy="13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0" name="Picture 6" descr="DSCN0240">
            <a:extLst>
              <a:ext uri="{FF2B5EF4-FFF2-40B4-BE49-F238E27FC236}">
                <a16:creationId xmlns:a16="http://schemas.microsoft.com/office/drawing/2014/main" id="{77265658-6C9A-1D48-8CBB-97A62D42C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94" y="1700657"/>
            <a:ext cx="1796068" cy="134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1" name="Picture 7">
            <a:extLst>
              <a:ext uri="{FF2B5EF4-FFF2-40B4-BE49-F238E27FC236}">
                <a16:creationId xmlns:a16="http://schemas.microsoft.com/office/drawing/2014/main" id="{65FDD9E0-FD4A-414C-B82D-AEE4708D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05" y="3045238"/>
            <a:ext cx="1512478" cy="199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2" name="Picture 9" descr="raccolta">
            <a:extLst>
              <a:ext uri="{FF2B5EF4-FFF2-40B4-BE49-F238E27FC236}">
                <a16:creationId xmlns:a16="http://schemas.microsoft.com/office/drawing/2014/main" id="{D88669DF-ACDD-BF4D-AAB7-295D185B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28" y="4453309"/>
            <a:ext cx="1444755" cy="176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4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F4C895-6D62-ED23-FE98-83233BCAE734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Attività di allotrapianto in ITALIA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4D747EB-247C-C36A-7986-74D55960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7" y="1966293"/>
            <a:ext cx="9470064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5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9658D7-9D63-96DF-E7F2-06672CBDD7ED}"/>
              </a:ext>
            </a:extLst>
          </p:cNvPr>
          <p:cNvSpPr txBox="1">
            <a:spLocks noChangeArrowheads="1"/>
          </p:cNvSpPr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Complicanze</a:t>
            </a:r>
            <a:r>
              <a:rPr lang="en-US" alt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precoci</a:t>
            </a:r>
            <a:r>
              <a:rPr lang="en-US" alt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trapianto</a:t>
            </a:r>
            <a:endParaRPr lang="en-US" altLang="en-US" sz="4000" b="1" kern="1200" baseline="30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7D73CE9-C9FA-9B14-C765-DAE357B1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297" y="1966293"/>
            <a:ext cx="7069404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2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51F71-3B9F-C6C8-1015-4FD16141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cellula staminale emopoietica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2B8C68-AAD4-0451-ABBD-C6F75CF37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b="1" i="1" dirty="0">
                <a:effectLst/>
              </a:rPr>
              <a:t>Self </a:t>
            </a:r>
            <a:r>
              <a:rPr lang="it-IT" sz="2000" b="1" i="1" dirty="0" err="1">
                <a:effectLst/>
              </a:rPr>
              <a:t>renewal</a:t>
            </a:r>
            <a:r>
              <a:rPr lang="it-IT" sz="2000" b="1" i="1" dirty="0"/>
              <a:t>: </a:t>
            </a:r>
            <a:r>
              <a:rPr lang="it-IT" sz="2000" dirty="0">
                <a:effectLst/>
              </a:rPr>
              <a:t>ovvero la capacità di auto-rinnovarsi e quindi di persistere per decenni</a:t>
            </a:r>
            <a:endParaRPr lang="it-IT" sz="2000" dirty="0"/>
          </a:p>
          <a:p>
            <a:endParaRPr lang="it-IT" sz="2000" b="1" i="1" dirty="0">
              <a:effectLst/>
            </a:endParaRPr>
          </a:p>
          <a:p>
            <a:r>
              <a:rPr lang="it-IT" sz="2000" b="1" i="1" dirty="0" err="1">
                <a:effectLst/>
              </a:rPr>
              <a:t>Multipotency</a:t>
            </a:r>
            <a:r>
              <a:rPr lang="it-IT" sz="2000" b="1" i="1" dirty="0"/>
              <a:t>: </a:t>
            </a:r>
            <a:r>
              <a:rPr lang="it-IT" sz="2000" dirty="0">
                <a:effectLst/>
              </a:rPr>
              <a:t>ovvero la capacità di differenziarsi in tutte le cellule di origine ematopoietica</a:t>
            </a:r>
            <a:br>
              <a:rPr lang="it-IT" sz="1800" b="1" dirty="0">
                <a:effectLst/>
              </a:rPr>
            </a:br>
            <a:endParaRPr lang="it-IT" b="1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4EF435-7B88-CD09-BCE3-5FE7ACF9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82" y="3153136"/>
            <a:ext cx="4631080" cy="37048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3B9862-9CBA-BE3B-2C92-496E2705D707}"/>
              </a:ext>
            </a:extLst>
          </p:cNvPr>
          <p:cNvSpPr txBox="1"/>
          <p:nvPr/>
        </p:nvSpPr>
        <p:spPr>
          <a:xfrm>
            <a:off x="5789885" y="4128615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i="1" dirty="0">
                <a:effectLst/>
                <a:latin typeface="SinkinSans"/>
              </a:rPr>
              <a:t>Modello continuo di differenziazione emopoietica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7366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GVHD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728397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EE8E6A-7A58-4BD8-AAD5-68BF9B5F100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aphicFrame>
        <p:nvGraphicFramePr>
          <p:cNvPr id="14343" name="Content Placeholder 2">
            <a:extLst>
              <a:ext uri="{FF2B5EF4-FFF2-40B4-BE49-F238E27FC236}">
                <a16:creationId xmlns:a16="http://schemas.microsoft.com/office/drawing/2014/main" id="{63F0F693-D5A0-5534-000A-83429C9517C6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720850"/>
          <a:ext cx="4305300" cy="452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689670" y="6106328"/>
            <a:ext cx="34853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US" altLang="en-US" sz="900" dirty="0">
                <a:solidFill>
                  <a:schemeClr val="tx1"/>
                </a:solidFill>
              </a:rPr>
              <a:t>Ferrara JL, et al. </a:t>
            </a:r>
            <a:r>
              <a:rPr lang="en-US" altLang="en-US" sz="900" i="1" dirty="0">
                <a:solidFill>
                  <a:schemeClr val="tx1"/>
                </a:solidFill>
              </a:rPr>
              <a:t>Lancet</a:t>
            </a:r>
            <a:r>
              <a:rPr lang="en-US" altLang="en-US" sz="900" dirty="0">
                <a:solidFill>
                  <a:schemeClr val="tx1"/>
                </a:solidFill>
              </a:rPr>
              <a:t>. 2009;373(9674):1550-1561. 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US" altLang="en-US" sz="900" dirty="0" err="1">
                <a:solidFill>
                  <a:schemeClr val="tx1"/>
                </a:solidFill>
              </a:rPr>
              <a:t>Spoerl</a:t>
            </a:r>
            <a:r>
              <a:rPr lang="en-US" altLang="en-US" sz="900" dirty="0">
                <a:solidFill>
                  <a:schemeClr val="tx1"/>
                </a:solidFill>
              </a:rPr>
              <a:t> S, et al. </a:t>
            </a:r>
            <a:r>
              <a:rPr lang="en-US" altLang="en-US" sz="900" i="1" dirty="0">
                <a:solidFill>
                  <a:schemeClr val="tx1"/>
                </a:solidFill>
              </a:rPr>
              <a:t>Blood</a:t>
            </a:r>
            <a:r>
              <a:rPr lang="en-US" altLang="en-US" sz="900" dirty="0">
                <a:solidFill>
                  <a:schemeClr val="tx1"/>
                </a:solidFill>
              </a:rPr>
              <a:t>. 2014;123(24):3832-3842. 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US" altLang="en-US" sz="900" dirty="0" err="1">
                <a:solidFill>
                  <a:schemeClr val="tx1"/>
                </a:solidFill>
              </a:rPr>
              <a:t>Spoerl</a:t>
            </a:r>
            <a:r>
              <a:rPr lang="en-US" altLang="en-US" sz="900" dirty="0">
                <a:solidFill>
                  <a:schemeClr val="tx1"/>
                </a:solidFill>
              </a:rPr>
              <a:t> S, et al. </a:t>
            </a:r>
            <a:r>
              <a:rPr lang="en-US" altLang="en-US" sz="900" i="1" dirty="0">
                <a:solidFill>
                  <a:schemeClr val="tx1"/>
                </a:solidFill>
              </a:rPr>
              <a:t>Blood</a:t>
            </a:r>
            <a:r>
              <a:rPr lang="en-US" altLang="en-US" sz="900" dirty="0">
                <a:solidFill>
                  <a:schemeClr val="tx1"/>
                </a:solidFill>
              </a:rPr>
              <a:t>. 2014;124(21) [abstract 3934]. </a:t>
            </a:r>
          </a:p>
        </p:txBody>
      </p:sp>
      <p:grpSp>
        <p:nvGrpSpPr>
          <p:cNvPr id="4" name="Group 8"/>
          <p:cNvGrpSpPr/>
          <p:nvPr/>
        </p:nvGrpSpPr>
        <p:grpSpPr>
          <a:xfrm>
            <a:off x="6431430" y="1557338"/>
            <a:ext cx="3582969" cy="4843462"/>
            <a:chOff x="4907429" y="1108012"/>
            <a:chExt cx="3582969" cy="4843462"/>
          </a:xfrm>
        </p:grpSpPr>
        <p:grpSp>
          <p:nvGrpSpPr>
            <p:cNvPr id="5" name="Group 7"/>
            <p:cNvGrpSpPr/>
            <p:nvPr/>
          </p:nvGrpSpPr>
          <p:grpSpPr>
            <a:xfrm>
              <a:off x="4990788" y="1108012"/>
              <a:ext cx="3499610" cy="4843462"/>
              <a:chOff x="5891936" y="1334294"/>
              <a:chExt cx="3499610" cy="484346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891936" y="1334294"/>
                <a:ext cx="3499610" cy="4843462"/>
                <a:chOff x="5066954" y="1334294"/>
                <a:chExt cx="3499610" cy="4843462"/>
              </a:xfrm>
            </p:grpSpPr>
            <p:pic>
              <p:nvPicPr>
                <p:cNvPr id="1028" name="Picture 4" descr="Graft versus Host Disease - GvHD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6954" y="1334294"/>
                  <a:ext cx="3499610" cy="48434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Freeform 5"/>
                <p:cNvSpPr/>
                <p:nvPr/>
              </p:nvSpPr>
              <p:spPr>
                <a:xfrm>
                  <a:off x="5154059" y="3511826"/>
                  <a:ext cx="1445523" cy="1046922"/>
                </a:xfrm>
                <a:custGeom>
                  <a:avLst/>
                  <a:gdLst>
                    <a:gd name="connsiteX0" fmla="*/ 66261 w 1484244"/>
                    <a:gd name="connsiteY0" fmla="*/ 0 h 1046922"/>
                    <a:gd name="connsiteX1" fmla="*/ 318052 w 1484244"/>
                    <a:gd name="connsiteY1" fmla="*/ 238539 h 1046922"/>
                    <a:gd name="connsiteX2" fmla="*/ 675861 w 1484244"/>
                    <a:gd name="connsiteY2" fmla="*/ 530087 h 1046922"/>
                    <a:gd name="connsiteX3" fmla="*/ 980661 w 1484244"/>
                    <a:gd name="connsiteY3" fmla="*/ 702365 h 1046922"/>
                    <a:gd name="connsiteX4" fmla="*/ 1484244 w 1484244"/>
                    <a:gd name="connsiteY4" fmla="*/ 914400 h 1046922"/>
                    <a:gd name="connsiteX5" fmla="*/ 1417983 w 1484244"/>
                    <a:gd name="connsiteY5" fmla="*/ 1046922 h 1046922"/>
                    <a:gd name="connsiteX6" fmla="*/ 901148 w 1484244"/>
                    <a:gd name="connsiteY6" fmla="*/ 874644 h 1046922"/>
                    <a:gd name="connsiteX7" fmla="*/ 304800 w 1484244"/>
                    <a:gd name="connsiteY7" fmla="*/ 490331 h 1046922"/>
                    <a:gd name="connsiteX8" fmla="*/ 0 w 1484244"/>
                    <a:gd name="connsiteY8" fmla="*/ 172278 h 1046922"/>
                    <a:gd name="connsiteX9" fmla="*/ 0 w 1484244"/>
                    <a:gd name="connsiteY9" fmla="*/ 0 h 1046922"/>
                    <a:gd name="connsiteX10" fmla="*/ 66261 w 1484244"/>
                    <a:gd name="connsiteY10" fmla="*/ 0 h 1046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4244" h="1046922">
                      <a:moveTo>
                        <a:pt x="66261" y="0"/>
                      </a:moveTo>
                      <a:lnTo>
                        <a:pt x="318052" y="238539"/>
                      </a:lnTo>
                      <a:lnTo>
                        <a:pt x="675861" y="530087"/>
                      </a:lnTo>
                      <a:lnTo>
                        <a:pt x="980661" y="702365"/>
                      </a:lnTo>
                      <a:lnTo>
                        <a:pt x="1484244" y="914400"/>
                      </a:lnTo>
                      <a:lnTo>
                        <a:pt x="1417983" y="1046922"/>
                      </a:lnTo>
                      <a:lnTo>
                        <a:pt x="901148" y="874644"/>
                      </a:lnTo>
                      <a:lnTo>
                        <a:pt x="304800" y="490331"/>
                      </a:lnTo>
                      <a:lnTo>
                        <a:pt x="0" y="172278"/>
                      </a:lnTo>
                      <a:lnTo>
                        <a:pt x="0" y="0"/>
                      </a:lnTo>
                      <a:lnTo>
                        <a:pt x="6626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5979042" y="1528783"/>
                <a:ext cx="1824176" cy="13119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11"/>
            <p:cNvSpPr txBox="1">
              <a:spLocks noChangeArrowheads="1"/>
            </p:cNvSpPr>
            <p:nvPr/>
          </p:nvSpPr>
          <p:spPr bwMode="auto">
            <a:xfrm>
              <a:off x="4907429" y="1259951"/>
              <a:ext cx="170721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Donor-derived immune cells are transferred to the recipient along with the hematopoietic stem cells (graft)</a:t>
              </a:r>
            </a:p>
          </p:txBody>
        </p:sp>
        <p:sp>
          <p:nvSpPr>
            <p:cNvPr id="24" name="TextBox 11"/>
            <p:cNvSpPr txBox="1">
              <a:spLocks noChangeArrowheads="1"/>
            </p:cNvSpPr>
            <p:nvPr/>
          </p:nvSpPr>
          <p:spPr bwMode="auto">
            <a:xfrm>
              <a:off x="5154174" y="4588045"/>
              <a:ext cx="12929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Host cells are recognized as foreign and attacked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315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3777902-511D-A751-0A59-A5DBB45BE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9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91B41-0B29-498E-5906-A1FF1E0C6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100" dirty="0" err="1"/>
              <a:t>Manifestazioni</a:t>
            </a:r>
            <a:r>
              <a:rPr lang="en-US" sz="6100" dirty="0"/>
              <a:t> </a:t>
            </a:r>
            <a:r>
              <a:rPr lang="en-US" sz="6100" dirty="0" err="1"/>
              <a:t>cliniche</a:t>
            </a:r>
            <a:r>
              <a:rPr lang="en-US" sz="6100" dirty="0"/>
              <a:t> di GVHD acuta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64BC6D9-E920-A84C-2280-5635A59F6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08" y="2803785"/>
            <a:ext cx="3758184" cy="32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D66710-222B-DFCD-4AE7-CAD72CD8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908" y="3010485"/>
            <a:ext cx="3758184" cy="281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8C6F3550-27BD-D8D9-21B8-99CECA29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1208" y="3029276"/>
            <a:ext cx="3758184" cy="27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314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573AE9-B95A-2979-4843-780BB83C8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GVHD CRONICA: ASPETTI CLINICI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491F1F-7DC4-159C-DC89-3C40706E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7973" y="1966293"/>
            <a:ext cx="5976052" cy="44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943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5CCF60-79A2-440A-86A2-1A64A59F7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2162BA-EECD-43E0-99D9-C00B1948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60DB805-F71F-46BB-A8CC-74F6D8306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91054C-3439-420E-88EB-F0A5637EC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7C14B6-366F-EEFE-C33B-2029ED2C4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0" y="2759383"/>
            <a:ext cx="2895573" cy="28342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b="1">
                <a:solidFill>
                  <a:srgbClr val="FFFFFF"/>
                </a:solidFill>
              </a:rPr>
              <a:t>Evoluzione nella terapia delle complicanze post HSC</a:t>
            </a:r>
            <a:r>
              <a:rPr lang="en-US" sz="3700">
                <a:solidFill>
                  <a:srgbClr val="FFFFFF"/>
                </a:solidFill>
              </a:rPr>
              <a:t>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35BA2D-9419-FA94-E40C-DC54B78C8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337" y="82550"/>
            <a:ext cx="5636925" cy="26548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9B5F79E-0CFF-A4B5-E38E-9C5C5BB1E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768" y="1582356"/>
            <a:ext cx="3960531" cy="177254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8EFA77-95C7-F6B4-15DB-713B9CEC4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446" y="3313923"/>
            <a:ext cx="5821202" cy="19617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4E1F56-FF9F-F9A7-8E6E-96A499BCD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195" y="4707334"/>
            <a:ext cx="4366905" cy="17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15E201-6A1E-C03E-1860-922227D90CA5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Microbiota </a:t>
            </a:r>
            <a:r>
              <a:rPr lang="en-US" sz="3400" b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intestinale</a:t>
            </a: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e </a:t>
            </a:r>
            <a:r>
              <a:rPr lang="en-US" sz="3400" b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complicanze</a:t>
            </a: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trapiantologiche</a:t>
            </a: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9A4378-AA9B-F68B-8792-E59A2AAE7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4" t="-3544" r="2386" b="-1"/>
          <a:stretch/>
        </p:blipFill>
        <p:spPr>
          <a:xfrm>
            <a:off x="2045491" y="1407238"/>
            <a:ext cx="8415338" cy="47001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736DEB-8EBD-704C-79B8-FAD1B54C9028}"/>
              </a:ext>
            </a:extLst>
          </p:cNvPr>
          <p:cNvSpPr txBox="1"/>
          <p:nvPr/>
        </p:nvSpPr>
        <p:spPr>
          <a:xfrm>
            <a:off x="925975" y="5450762"/>
            <a:ext cx="5648445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Trapianto di microbiota fecale per la </a:t>
            </a:r>
            <a:r>
              <a:rPr lang="it-IT" sz="2400" dirty="0" err="1">
                <a:solidFill>
                  <a:schemeClr val="bg1"/>
                </a:solidFill>
              </a:rPr>
              <a:t>aGVHD</a:t>
            </a:r>
            <a:r>
              <a:rPr lang="it-IT" sz="2400" dirty="0">
                <a:solidFill>
                  <a:schemeClr val="bg1"/>
                </a:solidFill>
              </a:rPr>
              <a:t> intestinale refrattaria al cortisone</a:t>
            </a:r>
          </a:p>
        </p:txBody>
      </p:sp>
    </p:spTree>
    <p:extLst>
      <p:ext uri="{BB962C8B-B14F-4D97-AF65-F5344CB8AC3E}">
        <p14:creationId xmlns:p14="http://schemas.microsoft.com/office/powerpoint/2010/main" val="9598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A1B5DA-ABFC-12F5-C533-8E97EB2524C5}"/>
              </a:ext>
            </a:extLst>
          </p:cNvPr>
          <p:cNvSpPr txBox="1"/>
          <p:nvPr/>
        </p:nvSpPr>
        <p:spPr>
          <a:xfrm>
            <a:off x="198121" y="228600"/>
            <a:ext cx="11399520" cy="1000274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it-IT" sz="2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Trapianto</a:t>
            </a:r>
            <a:r>
              <a:rPr lang="it-IT" sz="24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allogenico</a:t>
            </a:r>
            <a:r>
              <a:rPr lang="it-IT" sz="24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nella </a:t>
            </a:r>
            <a:r>
              <a:rPr lang="it-IT" sz="24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Mielofibrosi</a:t>
            </a:r>
            <a:r>
              <a:rPr lang="it-IT" sz="24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it-IT" sz="2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considerazioni nella selezione dei pazienti </a:t>
            </a:r>
            <a:endParaRPr lang="it-IT" sz="24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A1DE9A-02B8-72A9-9DCA-CEDF623508D9}"/>
              </a:ext>
            </a:extLst>
          </p:cNvPr>
          <p:cNvSpPr txBox="1"/>
          <p:nvPr/>
        </p:nvSpPr>
        <p:spPr>
          <a:xfrm>
            <a:off x="1307250" y="5366928"/>
            <a:ext cx="9977378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Patients di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età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/>
              <a:t>≤</a:t>
            </a:r>
            <a:r>
              <a:rPr lang="it-IT" b="1" i="1" dirty="0"/>
              <a:t> 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70 anni con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Mielofibrosi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rischio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MIPSS70/MIPSS 70 plus alto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rischio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MYSEC-PM 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rischio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intermedio-2/alto (per le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forme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secondarie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MF) e  MTSS basso/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intermedio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dovrebbero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essere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considerati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come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candidati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trapianto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allogenico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7BAAF5-26F1-600C-8092-F3E43D3C3D06}"/>
              </a:ext>
            </a:extLst>
          </p:cNvPr>
          <p:cNvSpPr txBox="1"/>
          <p:nvPr/>
        </p:nvSpPr>
        <p:spPr>
          <a:xfrm>
            <a:off x="4431774" y="3582727"/>
            <a:ext cx="976903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Età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0AF412-A656-84CC-FBE1-8F183FA23A4A}"/>
              </a:ext>
            </a:extLst>
          </p:cNvPr>
          <p:cNvSpPr txBox="1"/>
          <p:nvPr/>
        </p:nvSpPr>
        <p:spPr>
          <a:xfrm>
            <a:off x="3837078" y="4490222"/>
            <a:ext cx="2442079" cy="369332"/>
          </a:xfrm>
          <a:prstGeom prst="rect">
            <a:avLst/>
          </a:prstGeom>
          <a:solidFill>
            <a:srgbClr val="FF7D41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Comorbidità HCT-Index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6744E8-610F-3C45-F1C3-84E6C639E534}"/>
              </a:ext>
            </a:extLst>
          </p:cNvPr>
          <p:cNvSpPr txBox="1"/>
          <p:nvPr/>
        </p:nvSpPr>
        <p:spPr>
          <a:xfrm>
            <a:off x="1211617" y="2041945"/>
            <a:ext cx="3312125" cy="4001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Caratteristiche della Malattia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698D45-C851-1594-B6B6-4250ED8A61EB}"/>
              </a:ext>
            </a:extLst>
          </p:cNvPr>
          <p:cNvSpPr txBox="1"/>
          <p:nvPr/>
        </p:nvSpPr>
        <p:spPr>
          <a:xfrm>
            <a:off x="6261935" y="1390138"/>
            <a:ext cx="2812649" cy="203132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MIPSS 70-MIPSS70 plus-</a:t>
            </a:r>
            <a:r>
              <a:rPr lang="it-IT" b="1" dirty="0" err="1">
                <a:solidFill>
                  <a:schemeClr val="bg1"/>
                </a:solidFill>
              </a:rPr>
              <a:t>MySEC</a:t>
            </a:r>
            <a:r>
              <a:rPr lang="it-IT" b="1" dirty="0">
                <a:solidFill>
                  <a:schemeClr val="bg1"/>
                </a:solidFill>
              </a:rPr>
              <a:t>-PM:</a:t>
            </a:r>
          </a:p>
          <a:p>
            <a:r>
              <a:rPr lang="it-IT" dirty="0">
                <a:solidFill>
                  <a:schemeClr val="bg1"/>
                </a:solidFill>
              </a:rPr>
              <a:t>Anemia, piastrinopenia, leucocitosi, blasti, sintomi costituzionale, stato mutazionale, cariotipo, grado di fibrosi</a:t>
            </a:r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CEEAA7D9-3491-07EE-4F78-C39EB939D0A7}"/>
              </a:ext>
            </a:extLst>
          </p:cNvPr>
          <p:cNvSpPr/>
          <p:nvPr/>
        </p:nvSpPr>
        <p:spPr>
          <a:xfrm>
            <a:off x="4919473" y="19308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0092149-CD8F-D75A-09CF-4A9EC8401D46}"/>
              </a:ext>
            </a:extLst>
          </p:cNvPr>
          <p:cNvSpPr txBox="1"/>
          <p:nvPr/>
        </p:nvSpPr>
        <p:spPr>
          <a:xfrm>
            <a:off x="6461973" y="3582727"/>
            <a:ext cx="2812649" cy="175432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MTSS:</a:t>
            </a:r>
          </a:p>
          <a:p>
            <a:r>
              <a:rPr lang="it-IT" dirty="0">
                <a:solidFill>
                  <a:schemeClr val="bg1"/>
                </a:solidFill>
              </a:rPr>
              <a:t>piastrinopenia, leucocitosi, Età , stato mutazionale non-CALR/ MPL driver </a:t>
            </a:r>
            <a:r>
              <a:rPr lang="it-IT" dirty="0" err="1">
                <a:solidFill>
                  <a:schemeClr val="bg1"/>
                </a:solidFill>
              </a:rPr>
              <a:t>mutation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genotype</a:t>
            </a:r>
            <a:r>
              <a:rPr lang="it-IT" dirty="0">
                <a:solidFill>
                  <a:schemeClr val="bg1"/>
                </a:solidFill>
              </a:rPr>
              <a:t>, ASXL1 </a:t>
            </a:r>
            <a:r>
              <a:rPr lang="it-IT" dirty="0" err="1">
                <a:solidFill>
                  <a:schemeClr val="bg1"/>
                </a:solidFill>
              </a:rPr>
              <a:t>mutation</a:t>
            </a:r>
            <a:r>
              <a:rPr lang="it-IT" dirty="0">
                <a:solidFill>
                  <a:schemeClr val="bg1"/>
                </a:solidFill>
              </a:rPr>
              <a:t>, tipo di donatore</a:t>
            </a:r>
          </a:p>
        </p:txBody>
      </p:sp>
      <p:sp>
        <p:nvSpPr>
          <p:cNvPr id="21" name="Parentesi graffa chiusa 20">
            <a:extLst>
              <a:ext uri="{FF2B5EF4-FFF2-40B4-BE49-F238E27FC236}">
                <a16:creationId xmlns:a16="http://schemas.microsoft.com/office/drawing/2014/main" id="{5BEE4CA0-57B5-CCB2-7AED-BC4F45D805A4}"/>
              </a:ext>
            </a:extLst>
          </p:cNvPr>
          <p:cNvSpPr/>
          <p:nvPr/>
        </p:nvSpPr>
        <p:spPr>
          <a:xfrm>
            <a:off x="3151935" y="3482867"/>
            <a:ext cx="548640" cy="1289596"/>
          </a:xfrm>
          <a:prstGeom prst="rightBrace">
            <a:avLst/>
          </a:prstGeom>
          <a:noFill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4E92A02-517F-830E-13A2-0728F61B58ED}"/>
              </a:ext>
            </a:extLst>
          </p:cNvPr>
          <p:cNvSpPr txBox="1"/>
          <p:nvPr/>
        </p:nvSpPr>
        <p:spPr>
          <a:xfrm>
            <a:off x="225044" y="3980283"/>
            <a:ext cx="3092385" cy="4001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Caratteristiche del paziente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E7821C-DFAF-427E-F1BB-3EFD43809ACE}"/>
              </a:ext>
            </a:extLst>
          </p:cNvPr>
          <p:cNvSpPr txBox="1"/>
          <p:nvPr/>
        </p:nvSpPr>
        <p:spPr>
          <a:xfrm>
            <a:off x="8090705" y="6490900"/>
            <a:ext cx="3742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Kroger </a:t>
            </a:r>
            <a:r>
              <a:rPr lang="it-IT" sz="1200" dirty="0" err="1"/>
              <a:t>N</a:t>
            </a:r>
            <a:r>
              <a:rPr lang="it-IT" sz="1200" dirty="0"/>
              <a:t> et al, Lancet </a:t>
            </a:r>
            <a:r>
              <a:rPr lang="it-IT" sz="1200" dirty="0" err="1"/>
              <a:t>Haematol</a:t>
            </a:r>
            <a:r>
              <a:rPr lang="it-IT" sz="12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19296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3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1DEE0-3C8E-5CD5-48EC-73F4B160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Splenomegalia prima del Trapianto</a:t>
            </a:r>
          </a:p>
        </p:txBody>
      </p:sp>
      <p:pic>
        <p:nvPicPr>
          <p:cNvPr id="5" name="Immagine 4" descr="Immagine che contiene bianco e nero, cerchio, monocromatico&#10;&#10;Descrizione generata automaticamente">
            <a:extLst>
              <a:ext uri="{FF2B5EF4-FFF2-40B4-BE49-F238E27FC236}">
                <a16:creationId xmlns:a16="http://schemas.microsoft.com/office/drawing/2014/main" id="{B8BCB3D7-4E1C-9873-CA0F-745C6047E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35251" y="1295400"/>
            <a:ext cx="3216910" cy="3216910"/>
          </a:xfrm>
          <a:prstGeom prst="rect">
            <a:avLst/>
          </a:prstGeom>
        </p:spPr>
      </p:pic>
      <p:graphicFrame>
        <p:nvGraphicFramePr>
          <p:cNvPr id="9" name="CasellaDiTesto 2">
            <a:extLst>
              <a:ext uri="{FF2B5EF4-FFF2-40B4-BE49-F238E27FC236}">
                <a16:creationId xmlns:a16="http://schemas.microsoft.com/office/drawing/2014/main" id="{26A36EC0-9E9C-AD53-C547-7A1E014C9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318069"/>
              </p:ext>
            </p:extLst>
          </p:nvPr>
        </p:nvGraphicFramePr>
        <p:xfrm>
          <a:off x="439839" y="1782502"/>
          <a:ext cx="7569843" cy="260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30A85AE1-C75B-F972-6B65-F576FA13D307}"/>
              </a:ext>
            </a:extLst>
          </p:cNvPr>
          <p:cNvSpPr txBox="1"/>
          <p:nvPr/>
        </p:nvSpPr>
        <p:spPr>
          <a:xfrm>
            <a:off x="735330" y="5162490"/>
            <a:ext cx="10721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La splenomegalia è un fattore limitante attecchimento delle cellule Staminali e favorente il rigetto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647B6F-DE65-3C67-B59D-422C09263403}"/>
              </a:ext>
            </a:extLst>
          </p:cNvPr>
          <p:cNvSpPr txBox="1"/>
          <p:nvPr/>
        </p:nvSpPr>
        <p:spPr>
          <a:xfrm>
            <a:off x="8009682" y="6212780"/>
            <a:ext cx="3742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Kroger </a:t>
            </a:r>
            <a:r>
              <a:rPr lang="it-IT" sz="1200" dirty="0" err="1"/>
              <a:t>N</a:t>
            </a:r>
            <a:r>
              <a:rPr lang="it-IT" sz="1200" dirty="0"/>
              <a:t> et al, Lancet </a:t>
            </a:r>
            <a:r>
              <a:rPr lang="it-IT" sz="1200" dirty="0" err="1"/>
              <a:t>Haematol</a:t>
            </a:r>
            <a:r>
              <a:rPr lang="it-IT" sz="12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562984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Segnaposto contenuto 2">
            <a:extLst>
              <a:ext uri="{FF2B5EF4-FFF2-40B4-BE49-F238E27FC236}">
                <a16:creationId xmlns:a16="http://schemas.microsoft.com/office/drawing/2014/main" id="{3E2AA147-3753-1FE6-EB0A-362B4C495E6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57063375"/>
              </p:ext>
            </p:extLst>
          </p:nvPr>
        </p:nvGraphicFramePr>
        <p:xfrm>
          <a:off x="300943" y="1679377"/>
          <a:ext cx="9650778" cy="2648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4F6A6A-FAE5-6F4F-22AB-89073F3B4AC1}"/>
              </a:ext>
            </a:extLst>
          </p:cNvPr>
          <p:cNvSpPr txBox="1"/>
          <p:nvPr/>
        </p:nvSpPr>
        <p:spPr>
          <a:xfrm>
            <a:off x="198120" y="362635"/>
            <a:ext cx="8376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Trapianto</a:t>
            </a:r>
            <a:r>
              <a:rPr lang="it-IT" sz="2800" b="1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allogenico</a:t>
            </a:r>
            <a:r>
              <a:rPr lang="it-IT" sz="2800" b="1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nella Mielofibrosi:</a:t>
            </a:r>
            <a:r>
              <a:rPr lang="it-IT" sz="2800" b="1" i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b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considerazioni nella selezione del donatore e nella sorgente di CSE</a:t>
            </a:r>
            <a:endParaRPr lang="it-IT" sz="2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DC95E9-09C5-8166-0432-BBC6DA1817F8}"/>
              </a:ext>
            </a:extLst>
          </p:cNvPr>
          <p:cNvSpPr txBox="1"/>
          <p:nvPr/>
        </p:nvSpPr>
        <p:spPr>
          <a:xfrm>
            <a:off x="198120" y="4423987"/>
            <a:ext cx="9751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PB </a:t>
            </a:r>
            <a:r>
              <a:rPr lang="it-IT" dirty="0"/>
              <a:t>è la sorgente di CSE raccomandata per HLA Id fratello e MUD HLA compatibili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PB </a:t>
            </a:r>
            <a:r>
              <a:rPr lang="it-IT" dirty="0"/>
              <a:t> dati preliminari suggeriscono anche per i trapianti </a:t>
            </a:r>
            <a:r>
              <a:rPr lang="it-IT" dirty="0" err="1"/>
              <a:t>aploidentici</a:t>
            </a:r>
            <a:r>
              <a:rPr lang="it-IT" dirty="0"/>
              <a:t> che utilizzano </a:t>
            </a:r>
            <a:r>
              <a:rPr lang="it-IT" dirty="0" err="1"/>
              <a:t>ciclofosfamide</a:t>
            </a:r>
            <a:r>
              <a:rPr lang="it-IT" dirty="0"/>
              <a:t> post-trapianto.</a:t>
            </a:r>
          </a:p>
          <a:p>
            <a:endParaRPr lang="it-IT" dirty="0"/>
          </a:p>
          <a:p>
            <a:r>
              <a:rPr lang="it-IT" sz="2000" b="1" dirty="0"/>
              <a:t>Un'alta dose di cellule CD34+ (&gt;7,0 x 106 cellule CD34+ per kg) è raccomandata per i trapianti da donatori fratelli e non consanguinei HLA compatibili.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BA0E61-1E5B-E261-CF89-067AE95F3B22}"/>
              </a:ext>
            </a:extLst>
          </p:cNvPr>
          <p:cNvSpPr txBox="1"/>
          <p:nvPr/>
        </p:nvSpPr>
        <p:spPr>
          <a:xfrm>
            <a:off x="8009682" y="6212780"/>
            <a:ext cx="3742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Kroger N et al, Lancet Haematol 2024</a:t>
            </a:r>
            <a:endParaRPr lang="it-IT" sz="1200" dirty="0"/>
          </a:p>
        </p:txBody>
      </p:sp>
      <p:pic>
        <p:nvPicPr>
          <p:cNvPr id="4" name="Immagine 3" descr="Immagine che contiene cascata, acqua, Risorse idriche, Corso d'acqua&#10;&#10;Descrizione generata automaticamente">
            <a:extLst>
              <a:ext uri="{FF2B5EF4-FFF2-40B4-BE49-F238E27FC236}">
                <a16:creationId xmlns:a16="http://schemas.microsoft.com/office/drawing/2014/main" id="{881B0BFD-7A1C-8377-C3AD-2E53897B0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94719" y="4696112"/>
            <a:ext cx="2312292" cy="1563999"/>
          </a:xfrm>
          <a:prstGeom prst="rect">
            <a:avLst/>
          </a:prstGeom>
        </p:spPr>
      </p:pic>
      <p:pic>
        <p:nvPicPr>
          <p:cNvPr id="11" name="Immagine 10" descr="Immagine che contiene logo, simbolo, Elementi grafici, schermata&#10;&#10;Descrizione generata automaticamente">
            <a:extLst>
              <a:ext uri="{FF2B5EF4-FFF2-40B4-BE49-F238E27FC236}">
                <a16:creationId xmlns:a16="http://schemas.microsoft.com/office/drawing/2014/main" id="{0E1DCD6A-D464-4A0F-B6BF-7734BA96B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685360" y="1862866"/>
            <a:ext cx="1066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29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ilancia">
            <a:extLst>
              <a:ext uri="{FF2B5EF4-FFF2-40B4-BE49-F238E27FC236}">
                <a16:creationId xmlns:a16="http://schemas.microsoft.com/office/drawing/2014/main" id="{ED59C147-836B-ED90-877A-23797B46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36" y="3135139"/>
            <a:ext cx="6543723" cy="264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1">
            <a:extLst>
              <a:ext uri="{FF2B5EF4-FFF2-40B4-BE49-F238E27FC236}">
                <a16:creationId xmlns:a16="http://schemas.microsoft.com/office/drawing/2014/main" id="{B1AA8F3E-85DC-6672-61C0-4771282E986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63331" y="812884"/>
            <a:ext cx="1344582" cy="2260251"/>
          </a:xfrm>
          <a:prstGeom prst="triangle">
            <a:avLst>
              <a:gd name="adj" fmla="val 50773"/>
            </a:avLst>
          </a:prstGeom>
          <a:solidFill>
            <a:srgbClr val="FFFF00">
              <a:alpha val="6196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00">
              <a:solidFill>
                <a:srgbClr val="FFFFFF"/>
              </a:solidFill>
            </a:endParaRP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CC73470B-8AA5-0C45-6B2E-D3099A6C1E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56668" y="1160526"/>
            <a:ext cx="2610153" cy="1550571"/>
          </a:xfrm>
          <a:prstGeom prst="triangle">
            <a:avLst>
              <a:gd name="adj" fmla="val 51134"/>
            </a:avLst>
          </a:prstGeom>
          <a:solidFill>
            <a:srgbClr val="FFFF00">
              <a:alpha val="6196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00">
              <a:solidFill>
                <a:srgbClr val="FFFFFF"/>
              </a:solidFill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3181AA41-0370-CC6A-841E-D7ECD3EA0D5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08513" y="1534483"/>
            <a:ext cx="2106464" cy="1925869"/>
          </a:xfrm>
          <a:prstGeom prst="triangle">
            <a:avLst>
              <a:gd name="adj" fmla="val 50773"/>
            </a:avLst>
          </a:prstGeom>
          <a:solidFill>
            <a:srgbClr val="FFFF00">
              <a:alpha val="6196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00">
              <a:solidFill>
                <a:srgbClr val="FFFFFF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F83DA0-D1DD-FE08-DFB8-9C6C32C28E33}"/>
              </a:ext>
            </a:extLst>
          </p:cNvPr>
          <p:cNvSpPr txBox="1"/>
          <p:nvPr/>
        </p:nvSpPr>
        <p:spPr>
          <a:xfrm>
            <a:off x="3107239" y="2050938"/>
            <a:ext cx="2256002" cy="156966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NRM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bg1"/>
                </a:solidFill>
              </a:rPr>
              <a:t>Organ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toxicity</a:t>
            </a:r>
            <a:endParaRPr lang="it-IT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GVHD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bg1"/>
                </a:solidFill>
              </a:rPr>
              <a:t>Infection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3912C5-242D-AC28-6157-2EDBC7E30E7D}"/>
              </a:ext>
            </a:extLst>
          </p:cNvPr>
          <p:cNvSpPr txBox="1"/>
          <p:nvPr/>
        </p:nvSpPr>
        <p:spPr>
          <a:xfrm>
            <a:off x="6908004" y="2549467"/>
            <a:ext cx="2227341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Disease</a:t>
            </a:r>
            <a:r>
              <a:rPr lang="it-IT" sz="2400" b="1" dirty="0">
                <a:solidFill>
                  <a:schemeClr val="bg1"/>
                </a:solidFill>
              </a:rPr>
              <a:t> Relapse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6839EF-74F5-024E-53BA-C7C3F70F1A83}"/>
              </a:ext>
            </a:extLst>
          </p:cNvPr>
          <p:cNvSpPr txBox="1"/>
          <p:nvPr/>
        </p:nvSpPr>
        <p:spPr>
          <a:xfrm rot="10800000" flipV="1">
            <a:off x="1042988" y="163177"/>
            <a:ext cx="10001250" cy="523220"/>
          </a:xfrm>
          <a:prstGeom prst="rect">
            <a:avLst/>
          </a:prstGeom>
          <a:gradFill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35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+mj-lt"/>
              </a:rPr>
              <a:t>Successo del trapianto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7AAD08-86AF-307A-E0C2-9554C3764979}"/>
              </a:ext>
            </a:extLst>
          </p:cNvPr>
          <p:cNvSpPr txBox="1"/>
          <p:nvPr/>
        </p:nvSpPr>
        <p:spPr>
          <a:xfrm>
            <a:off x="312516" y="2050938"/>
            <a:ext cx="21413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Età e comorbidità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252BE1-B7CA-3620-758F-A2C697831700}"/>
              </a:ext>
            </a:extLst>
          </p:cNvPr>
          <p:cNvSpPr txBox="1"/>
          <p:nvPr/>
        </p:nvSpPr>
        <p:spPr>
          <a:xfrm>
            <a:off x="307014" y="2695319"/>
            <a:ext cx="214131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Condizionamento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4F935E-12CB-FA24-BA07-A998A729092B}"/>
              </a:ext>
            </a:extLst>
          </p:cNvPr>
          <p:cNvSpPr txBox="1"/>
          <p:nvPr/>
        </p:nvSpPr>
        <p:spPr>
          <a:xfrm>
            <a:off x="307013" y="3460352"/>
            <a:ext cx="214131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Tipo di donatore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A9528A-D489-97C2-796D-6FC4BE874341}"/>
              </a:ext>
            </a:extLst>
          </p:cNvPr>
          <p:cNvSpPr txBox="1"/>
          <p:nvPr/>
        </p:nvSpPr>
        <p:spPr>
          <a:xfrm>
            <a:off x="9738167" y="2180135"/>
            <a:ext cx="21413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Stato Mutazionale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6A8A64C-A6EE-3189-FFB7-CFFEBF40482D}"/>
              </a:ext>
            </a:extLst>
          </p:cNvPr>
          <p:cNvSpPr txBox="1"/>
          <p:nvPr/>
        </p:nvSpPr>
        <p:spPr>
          <a:xfrm>
            <a:off x="9536789" y="3764214"/>
            <a:ext cx="234194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Caratteristiche di malattia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E43FF8C-D4D9-53DC-9F5D-D3B0051B42F0}"/>
              </a:ext>
            </a:extLst>
          </p:cNvPr>
          <p:cNvSpPr txBox="1"/>
          <p:nvPr/>
        </p:nvSpPr>
        <p:spPr>
          <a:xfrm>
            <a:off x="313266" y="4104733"/>
            <a:ext cx="21413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Splenomegalia</a:t>
            </a:r>
          </a:p>
        </p:txBody>
      </p:sp>
    </p:spTree>
    <p:extLst>
      <p:ext uri="{BB962C8B-B14F-4D97-AF65-F5344CB8AC3E}">
        <p14:creationId xmlns:p14="http://schemas.microsoft.com/office/powerpoint/2010/main" val="4129869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9313F9-1EF2-73B8-4833-EBE2BB41C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80" y="390428"/>
            <a:ext cx="10705500" cy="561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4FD0DE-CDD1-623B-45B4-ECDC494CEA0D}"/>
              </a:ext>
            </a:extLst>
          </p:cNvPr>
          <p:cNvSpPr txBox="1"/>
          <p:nvPr/>
        </p:nvSpPr>
        <p:spPr>
          <a:xfrm>
            <a:off x="2004568" y="390428"/>
            <a:ext cx="818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TRAPIANTO ALLOGENICO HSCT</a:t>
            </a:r>
            <a:endParaRPr lang="it-IT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AFA87-4C91-DBEB-5EE7-2A5F07C3A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58" y="4780058"/>
            <a:ext cx="4213166" cy="161076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1600" b="1" dirty="0">
                <a:solidFill>
                  <a:srgbClr val="002060"/>
                </a:solidFill>
                <a:latin typeface="Verdana" charset="0"/>
              </a:rPr>
              <a:t>CONDIZIONAMENTO</a:t>
            </a:r>
            <a:r>
              <a:rPr lang="it-IT" altLang="it-IT" sz="1600" b="1" dirty="0">
                <a:solidFill>
                  <a:srgbClr val="FFFF00"/>
                </a:solidFill>
                <a:latin typeface="Verdana" charset="0"/>
              </a:rPr>
              <a:t> </a:t>
            </a:r>
            <a:endParaRPr lang="it-IT" altLang="it-IT" sz="1600" b="1" u="sng" dirty="0">
              <a:solidFill>
                <a:srgbClr val="FFFF00"/>
              </a:solidFill>
              <a:latin typeface="Verdana" charset="0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it-IT" altLang="it-IT" sz="1600" b="1" dirty="0">
                <a:latin typeface="Verdana" charset="0"/>
              </a:rPr>
              <a:t>ERADICARE LA MALATTIA 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it-IT" altLang="it-IT" sz="1600" b="1" dirty="0">
                <a:latin typeface="Verdana" charset="0"/>
              </a:rPr>
              <a:t>«FARE SPAZIO» alle CSE del </a:t>
            </a:r>
            <a:r>
              <a:rPr lang="it-IT" altLang="it-IT" sz="1600" b="1" dirty="0" err="1">
                <a:latin typeface="Verdana" charset="0"/>
              </a:rPr>
              <a:t>donor</a:t>
            </a:r>
            <a:endParaRPr lang="it-IT" altLang="it-IT" sz="1600" b="1" dirty="0">
              <a:latin typeface="Verdana" charset="0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it-IT" altLang="it-IT" sz="1600" b="1" dirty="0">
                <a:latin typeface="Verdana" charset="0"/>
              </a:rPr>
              <a:t>IMMUNOSOPPRESSIONE </a:t>
            </a:r>
          </a:p>
          <a:p>
            <a:pPr marL="171450" indent="-171450">
              <a:buFont typeface="Wingdings" pitchFamily="2" charset="2"/>
              <a:buChar char="ü"/>
              <a:defRPr/>
            </a:pPr>
            <a:endParaRPr lang="it-IT" altLang="it-IT" sz="1067" b="1" dirty="0">
              <a:latin typeface="Verdana" charset="0"/>
            </a:endParaRPr>
          </a:p>
          <a:p>
            <a:pPr algn="ctr">
              <a:defRPr/>
            </a:pPr>
            <a:endParaRPr lang="it-IT" altLang="it-IT" sz="800" dirty="0">
              <a:latin typeface="Verdana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284A253-C354-8AD8-E4F6-EF7324ED6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730" y="4821572"/>
            <a:ext cx="1705016" cy="5847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1600" b="1" dirty="0"/>
              <a:t>APLASIA</a:t>
            </a:r>
          </a:p>
          <a:p>
            <a:pPr>
              <a:defRPr/>
            </a:pPr>
            <a:r>
              <a:rPr lang="it-IT" altLang="it-IT" sz="1600" b="1" dirty="0"/>
              <a:t>Neutropenia    </a:t>
            </a:r>
            <a:endParaRPr lang="it-IT" altLang="it-IT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3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17073" y="1052275"/>
            <a:ext cx="9119118" cy="1161394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defRPr/>
            </a:pPr>
            <a:b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</a:br>
            <a:b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</a:br>
            <a: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  <a:t>CELLULAR THERAPY AND TRANSFUSION MEDICINE UNIT</a:t>
            </a:r>
            <a:b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</a:br>
            <a: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  <a:t>Blood &amp; </a:t>
            </a:r>
            <a:r>
              <a:rPr lang="it-IT" sz="2800" b="1" dirty="0" err="1">
                <a:solidFill>
                  <a:srgbClr val="D4D4D6">
                    <a:lumMod val="10000"/>
                  </a:srgbClr>
                </a:solidFill>
                <a:latin typeface="Corbel"/>
              </a:rPr>
              <a:t>Marrow</a:t>
            </a:r>
            <a: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  <a:t> </a:t>
            </a:r>
            <a:r>
              <a:rPr lang="it-IT" sz="2800" b="1" dirty="0" err="1">
                <a:solidFill>
                  <a:srgbClr val="D4D4D6">
                    <a:lumMod val="10000"/>
                  </a:srgbClr>
                </a:solidFill>
                <a:latin typeface="Corbel"/>
              </a:rPr>
              <a:t>Transplant</a:t>
            </a:r>
            <a:r>
              <a:rPr lang="it-IT" sz="2800" b="1">
                <a:solidFill>
                  <a:srgbClr val="D4D4D6">
                    <a:lumMod val="10000"/>
                  </a:srgbClr>
                </a:solidFill>
                <a:latin typeface="Corbel"/>
              </a:rPr>
              <a:t> Program</a:t>
            </a:r>
            <a:b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</a:br>
            <a:r>
              <a:rPr lang="it-IT" sz="28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  <a:t>Director: Chiara Nozzoli</a:t>
            </a:r>
            <a:endParaRPr lang="it-IT" sz="2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2262" y="1879696"/>
            <a:ext cx="3694922" cy="4786603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ct val="20000"/>
              </a:spcBef>
              <a:buClr>
                <a:srgbClr val="F0AD00"/>
              </a:buClr>
              <a:buFont typeface="Wingdings" panose="05000000000000000000" pitchFamily="2" charset="2"/>
              <a:buChar char="§"/>
              <a:defRPr/>
            </a:pPr>
            <a:r>
              <a:rPr lang="it-IT" sz="2000" b="1" dirty="0" err="1">
                <a:solidFill>
                  <a:schemeClr val="bg2">
                    <a:lumMod val="10000"/>
                  </a:schemeClr>
                </a:solidFill>
              </a:rPr>
              <a:t>Clinical</a:t>
            </a:r>
            <a:r>
              <a:rPr lang="it-IT" sz="2000" b="1" dirty="0">
                <a:solidFill>
                  <a:schemeClr val="bg2">
                    <a:lumMod val="10000"/>
                  </a:schemeClr>
                </a:solidFill>
              </a:rPr>
              <a:t> Unit: </a:t>
            </a:r>
          </a:p>
          <a:p>
            <a:pPr marL="800100" lvl="1" indent="-342900" algn="just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Chiara Nozzoli</a:t>
            </a:r>
          </a:p>
          <a:p>
            <a:pPr marL="800100" lvl="1" indent="-342900" algn="just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Riccardo Boncompagni</a:t>
            </a:r>
          </a:p>
          <a:p>
            <a:pPr marL="800100" lvl="1" indent="-342900" algn="just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Chiara Camerini</a:t>
            </a:r>
          </a:p>
          <a:p>
            <a:pPr marL="800100" lvl="1" indent="-342900" algn="just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Ilaria Cutini</a:t>
            </a:r>
          </a:p>
          <a:p>
            <a:pPr marL="800100" lvl="1" indent="-342900" algn="just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Antonella Gozzini</a:t>
            </a:r>
          </a:p>
          <a:p>
            <a:pPr marL="800100" lvl="1" indent="-342900" algn="just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Edoardo Simonetti</a:t>
            </a: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it-IT" sz="2000" b="1" dirty="0">
                <a:solidFill>
                  <a:schemeClr val="bg2">
                    <a:lumMod val="10000"/>
                  </a:schemeClr>
                </a:solidFill>
              </a:rPr>
              <a:t>Nurse Coordinator:</a:t>
            </a:r>
          </a:p>
          <a:p>
            <a:pPr marL="800100" lvl="1" indent="-342900" algn="just"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Lisa </a:t>
            </a:r>
            <a:r>
              <a:rPr lang="it-IT" sz="1800" dirty="0" err="1">
                <a:solidFill>
                  <a:schemeClr val="bg2">
                    <a:lumMod val="10000"/>
                  </a:schemeClr>
                </a:solidFill>
              </a:rPr>
              <a:t>Golin</a:t>
            </a:r>
            <a:endParaRPr lang="it-IT" sz="18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rgbClr val="F0AD00"/>
              </a:buClr>
              <a:buFont typeface="Wingdings" panose="05000000000000000000" pitchFamily="2" charset="2"/>
              <a:buChar char="§"/>
              <a:defRPr/>
            </a:pPr>
            <a:r>
              <a:rPr lang="it-IT" sz="2000" b="1" dirty="0">
                <a:solidFill>
                  <a:schemeClr val="bg2">
                    <a:lumMod val="10000"/>
                  </a:schemeClr>
                </a:solidFill>
              </a:rPr>
              <a:t>Collection Unit: </a:t>
            </a:r>
          </a:p>
          <a:p>
            <a:pPr marL="800100" lvl="1" indent="-342900" algn="just">
              <a:buClr>
                <a:srgbClr val="60B5CC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Francesca Pagliai</a:t>
            </a:r>
          </a:p>
          <a:p>
            <a:pPr marL="342900" indent="-342900" algn="just">
              <a:spcBef>
                <a:spcPct val="20000"/>
              </a:spcBef>
              <a:buClr>
                <a:srgbClr val="F0AD00"/>
              </a:buClr>
              <a:buFont typeface="Wingdings" panose="05000000000000000000" pitchFamily="2" charset="2"/>
              <a:buChar char="§"/>
              <a:defRPr/>
            </a:pPr>
            <a:r>
              <a:rPr lang="it-IT" sz="2000" b="1" dirty="0" err="1">
                <a:solidFill>
                  <a:schemeClr val="bg2">
                    <a:lumMod val="10000"/>
                  </a:schemeClr>
                </a:solidFill>
              </a:rPr>
              <a:t>Immunogenetic</a:t>
            </a:r>
            <a:r>
              <a:rPr lang="it-IT" sz="2000" b="1" dirty="0">
                <a:solidFill>
                  <a:schemeClr val="bg2">
                    <a:lumMod val="10000"/>
                  </a:schemeClr>
                </a:solidFill>
              </a:rPr>
              <a:t> Unit: </a:t>
            </a:r>
          </a:p>
          <a:p>
            <a:pPr algn="just">
              <a:spcBef>
                <a:spcPct val="20000"/>
              </a:spcBef>
              <a:buClr>
                <a:srgbClr val="F0AD00"/>
              </a:buClr>
              <a:defRPr/>
            </a:pPr>
            <a:r>
              <a:rPr lang="it-IT" sz="2000" dirty="0">
                <a:solidFill>
                  <a:schemeClr val="bg2">
                    <a:lumMod val="10000"/>
                  </a:schemeClr>
                </a:solidFill>
              </a:rPr>
              <a:t>Elisabetta Pelo </a:t>
            </a:r>
            <a:endParaRPr lang="it-IT" sz="20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just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it-IT" sz="2000" b="1" dirty="0" err="1">
                <a:solidFill>
                  <a:schemeClr val="bg2">
                    <a:lumMod val="10000"/>
                  </a:schemeClr>
                </a:solidFill>
              </a:rPr>
              <a:t>Search</a:t>
            </a:r>
            <a:r>
              <a:rPr lang="it-IT" sz="2000" b="1" dirty="0">
                <a:solidFill>
                  <a:schemeClr val="bg2">
                    <a:lumMod val="10000"/>
                  </a:schemeClr>
                </a:solidFill>
              </a:rPr>
              <a:t> Coordinator:</a:t>
            </a:r>
          </a:p>
          <a:p>
            <a:pPr marL="800100" lvl="1" indent="-342900" algn="just">
              <a:buClr>
                <a:srgbClr val="60B5CC"/>
              </a:buClr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chemeClr val="bg2">
                    <a:lumMod val="10000"/>
                  </a:schemeClr>
                </a:solidFill>
              </a:rPr>
              <a:t>Irene Donnini</a:t>
            </a:r>
          </a:p>
          <a:p>
            <a:pPr algn="just"/>
            <a:endParaRPr lang="it-IT" sz="2000" dirty="0"/>
          </a:p>
        </p:txBody>
      </p:sp>
      <p:pic>
        <p:nvPicPr>
          <p:cNvPr id="4" name="Immagine 12" descr="LogoSST_300_x_w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374" y="0"/>
            <a:ext cx="183832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9" descr="Marchio_Logo_AOUC_W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2734" y="28576"/>
            <a:ext cx="216693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094817" y="1894589"/>
            <a:ext cx="3853543" cy="507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0AD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20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  <a:t>Processing Lab: 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</a:rPr>
              <a:t>Serena Urbani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Rita Antonini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Lucia Bianchi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Valeria Colossi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Carla De </a:t>
            </a:r>
            <a:r>
              <a:rPr lang="it-IT" dirty="0" err="1">
                <a:solidFill>
                  <a:srgbClr val="D4D4D6">
                    <a:lumMod val="10000"/>
                  </a:srgbClr>
                </a:solidFill>
                <a:latin typeface="Corbel"/>
              </a:rPr>
              <a:t>Sanzo</a:t>
            </a:r>
            <a:endParaRPr lang="it-IT" dirty="0">
              <a:solidFill>
                <a:srgbClr val="D4D4D6">
                  <a:lumMod val="10000"/>
                </a:srgbClr>
              </a:solidFill>
              <a:latin typeface="Corbel"/>
            </a:endParaRP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Francesca </a:t>
            </a:r>
            <a:r>
              <a:rPr lang="it-IT" dirty="0" err="1">
                <a:solidFill>
                  <a:srgbClr val="D4D4D6">
                    <a:lumMod val="10000"/>
                  </a:srgbClr>
                </a:solidFill>
                <a:latin typeface="Corbel"/>
              </a:rPr>
              <a:t>Felicioni</a:t>
            </a:r>
            <a:endParaRPr lang="it-IT" dirty="0">
              <a:solidFill>
                <a:srgbClr val="D4D4D6">
                  <a:lumMod val="10000"/>
                </a:srgbClr>
              </a:solidFill>
              <a:latin typeface="Corbel"/>
            </a:endParaRP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Gaetano Mobilio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Michela </a:t>
            </a:r>
            <a:r>
              <a:rPr lang="it-IT" dirty="0" err="1">
                <a:solidFill>
                  <a:srgbClr val="D4D4D6">
                    <a:lumMod val="10000"/>
                  </a:srgbClr>
                </a:solidFill>
                <a:latin typeface="Corbel"/>
              </a:rPr>
              <a:t>Santosuosso</a:t>
            </a:r>
            <a:endParaRPr lang="it-IT" dirty="0">
              <a:solidFill>
                <a:srgbClr val="D4D4D6">
                  <a:lumMod val="10000"/>
                </a:srgbClr>
              </a:solidFill>
              <a:latin typeface="Corbel"/>
            </a:endParaRP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Irene Sodi</a:t>
            </a:r>
          </a:p>
          <a:p>
            <a:pPr marL="285750" indent="-28575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it-IT" sz="2000" b="1" dirty="0" err="1">
                <a:solidFill>
                  <a:srgbClr val="D4D4D6">
                    <a:lumMod val="10000"/>
                  </a:srgbClr>
                </a:solidFill>
                <a:latin typeface="Corbel"/>
              </a:rPr>
              <a:t>Transplant</a:t>
            </a:r>
            <a:r>
              <a:rPr lang="it-IT" sz="20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  <a:t> Coordinator: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Roberta Lepori</a:t>
            </a:r>
          </a:p>
          <a:p>
            <a:pPr marL="285750" indent="-28575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it-IT" sz="2000" b="1" dirty="0" err="1">
                <a:solidFill>
                  <a:srgbClr val="D4D4D6">
                    <a:lumMod val="10000"/>
                  </a:srgbClr>
                </a:solidFill>
                <a:latin typeface="Corbel"/>
              </a:rPr>
              <a:t>Study</a:t>
            </a:r>
            <a:r>
              <a:rPr lang="it-IT" sz="2000" b="1" dirty="0">
                <a:solidFill>
                  <a:srgbClr val="D4D4D6">
                    <a:lumMod val="10000"/>
                  </a:srgbClr>
                </a:solidFill>
                <a:latin typeface="Corbel"/>
              </a:rPr>
              <a:t> Coordinator:</a:t>
            </a:r>
          </a:p>
          <a:p>
            <a:pPr marL="7429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D4D4D6">
                    <a:lumMod val="10000"/>
                  </a:srgbClr>
                </a:solidFill>
                <a:latin typeface="Corbel"/>
              </a:rPr>
              <a:t>Mirella Giordano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1B28C3F-63E5-94CC-DDDF-182D58E65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97" t="7347" r="23614" b="3571"/>
          <a:stretch/>
        </p:blipFill>
        <p:spPr>
          <a:xfrm>
            <a:off x="3796497" y="2602964"/>
            <a:ext cx="4137273" cy="3340066"/>
          </a:xfrm>
          <a:prstGeom prst="rect">
            <a:avLst/>
          </a:prstGeom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14145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3BB7CCE-BE82-1E48-A2F0-5A148601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HSCT e </a:t>
            </a:r>
            <a:r>
              <a:rPr lang="en-US" sz="3200" b="1" dirty="0" err="1">
                <a:solidFill>
                  <a:srgbClr val="FFFFFF"/>
                </a:solidFill>
              </a:rPr>
              <a:t>chimerismo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page1image54051968">
            <a:extLst>
              <a:ext uri="{FF2B5EF4-FFF2-40B4-BE49-F238E27FC236}">
                <a16:creationId xmlns:a16="http://schemas.microsoft.com/office/drawing/2014/main" id="{705DC8F3-21FB-E643-9D91-71BF7B76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8438"/>
            <a:ext cx="469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7CD07B-E576-B941-921B-6910C40EB2AB}"/>
              </a:ext>
            </a:extLst>
          </p:cNvPr>
          <p:cNvSpPr txBox="1"/>
          <p:nvPr/>
        </p:nvSpPr>
        <p:spPr>
          <a:xfrm>
            <a:off x="9228324" y="6548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55981EE-A872-E64E-925D-EFB86229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597151"/>
            <a:ext cx="5011738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0B71F17-68C9-684B-9133-937FAD25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88" y="2971800"/>
            <a:ext cx="370998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F85BBAB7-9E68-1D4F-A191-A93FB7AC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324" y="3808224"/>
            <a:ext cx="14652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9988" tIns="41594" rIns="79988" bIns="41594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8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FISH XY</a:t>
            </a:r>
          </a:p>
        </p:txBody>
      </p:sp>
    </p:spTree>
    <p:extLst>
      <p:ext uri="{BB962C8B-B14F-4D97-AF65-F5344CB8AC3E}">
        <p14:creationId xmlns:p14="http://schemas.microsoft.com/office/powerpoint/2010/main" val="227004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E37FB6F-960F-CBA4-7875-16814646F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5607" y="1031060"/>
            <a:ext cx="5732213" cy="55710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FC6D12-4EAF-ADEA-371D-9BFCEA13DF93}"/>
              </a:ext>
            </a:extLst>
          </p:cNvPr>
          <p:cNvSpPr txBox="1"/>
          <p:nvPr/>
        </p:nvSpPr>
        <p:spPr>
          <a:xfrm>
            <a:off x="526994" y="3029423"/>
            <a:ext cx="4739640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Il </a:t>
            </a:r>
            <a:r>
              <a:rPr lang="en-GB" dirty="0" err="1"/>
              <a:t>Trapianto</a:t>
            </a:r>
            <a:r>
              <a:rPr lang="en-GB" dirty="0"/>
              <a:t> </a:t>
            </a:r>
            <a:r>
              <a:rPr lang="en-GB" dirty="0" err="1"/>
              <a:t>allogenico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forma di </a:t>
            </a:r>
            <a:r>
              <a:rPr lang="en-GB" dirty="0" err="1"/>
              <a:t>immunoterapia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Effetto</a:t>
            </a:r>
            <a:r>
              <a:rPr lang="en-GB" dirty="0"/>
              <a:t> “GVT” killing </a:t>
            </a:r>
            <a:r>
              <a:rPr lang="en-GB" dirty="0" err="1"/>
              <a:t>sulla</a:t>
            </a:r>
            <a:r>
              <a:rPr lang="en-GB" dirty="0"/>
              <a:t> </a:t>
            </a:r>
            <a:r>
              <a:rPr lang="en-GB" dirty="0" err="1"/>
              <a:t>malattia</a:t>
            </a:r>
            <a:r>
              <a:rPr lang="en-GB" dirty="0"/>
              <a:t> </a:t>
            </a:r>
            <a:r>
              <a:rPr lang="en-GB" dirty="0" err="1"/>
              <a:t>tumorale</a:t>
            </a:r>
            <a:r>
              <a:rPr lang="en-GB" dirty="0"/>
              <a:t> da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linfociti</a:t>
            </a:r>
            <a:r>
              <a:rPr lang="en-GB" dirty="0"/>
              <a:t> T del </a:t>
            </a:r>
            <a:r>
              <a:rPr lang="en-GB" dirty="0" err="1"/>
              <a:t>donatore</a:t>
            </a:r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94DA61-11CD-47A4-E3D2-9B20776544C8}"/>
              </a:ext>
            </a:extLst>
          </p:cNvPr>
          <p:cNvSpPr txBox="1"/>
          <p:nvPr/>
        </p:nvSpPr>
        <p:spPr>
          <a:xfrm>
            <a:off x="712189" y="110118"/>
            <a:ext cx="970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Come </a:t>
            </a:r>
            <a:r>
              <a:rPr lang="en-GB" sz="2400" b="1" dirty="0" err="1">
                <a:latin typeface="+mj-lt"/>
              </a:rPr>
              <a:t>funziona</a:t>
            </a:r>
            <a:r>
              <a:rPr lang="en-GB" sz="2400" b="1" dirty="0">
                <a:latin typeface="+mj-lt"/>
              </a:rPr>
              <a:t> il </a:t>
            </a:r>
            <a:r>
              <a:rPr lang="en-GB" sz="2400" b="1" dirty="0" err="1">
                <a:latin typeface="+mj-lt"/>
              </a:rPr>
              <a:t>trapianto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allogenico</a:t>
            </a:r>
            <a:r>
              <a:rPr lang="en-GB" sz="2400" b="1" dirty="0">
                <a:latin typeface="+mj-lt"/>
              </a:rPr>
              <a:t> HSCT </a:t>
            </a:r>
            <a:r>
              <a:rPr lang="en-GB" sz="2400" b="1" dirty="0" err="1">
                <a:latin typeface="+mj-lt"/>
              </a:rPr>
              <a:t>nelle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neoplasie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b="1" dirty="0" err="1">
                <a:latin typeface="+mj-lt"/>
              </a:rPr>
              <a:t>ematologiche</a:t>
            </a:r>
            <a:r>
              <a:rPr lang="en-GB" sz="2400" b="1" dirty="0">
                <a:latin typeface="+mj-lt"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63EB97-98CB-B3BD-1AD8-6B80ACBC4598}"/>
              </a:ext>
            </a:extLst>
          </p:cNvPr>
          <p:cNvSpPr txBox="1"/>
          <p:nvPr/>
        </p:nvSpPr>
        <p:spPr>
          <a:xfrm>
            <a:off x="199162" y="1048499"/>
            <a:ext cx="5648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b="1" dirty="0"/>
              <a:t>«a </a:t>
            </a:r>
            <a:r>
              <a:rPr lang="it-IT" sz="1800" b="1" dirty="0" err="1"/>
              <a:t>complex</a:t>
            </a:r>
            <a:r>
              <a:rPr lang="it-IT" sz="1800" b="1" dirty="0"/>
              <a:t> procedure </a:t>
            </a:r>
            <a:r>
              <a:rPr lang="it-IT" sz="1800" b="1" dirty="0" err="1"/>
              <a:t>facing</a:t>
            </a:r>
            <a:r>
              <a:rPr lang="it-IT" sz="1800" b="1" dirty="0"/>
              <a:t> a dual challenge: cure of the </a:t>
            </a:r>
            <a:r>
              <a:rPr lang="it-IT" sz="1800" b="1" dirty="0" err="1"/>
              <a:t>underlying</a:t>
            </a:r>
            <a:r>
              <a:rPr lang="it-IT" sz="1800" b="1" dirty="0"/>
              <a:t> </a:t>
            </a:r>
            <a:r>
              <a:rPr lang="it-IT" sz="1800" b="1" dirty="0" err="1"/>
              <a:t>disease</a:t>
            </a:r>
            <a:r>
              <a:rPr lang="it-IT" sz="1800" b="1" dirty="0"/>
              <a:t> and </a:t>
            </a:r>
            <a:r>
              <a:rPr lang="it-IT" sz="1800" b="1" dirty="0" err="1"/>
              <a:t>prevention</a:t>
            </a:r>
            <a:r>
              <a:rPr lang="it-IT" sz="1800" b="1" dirty="0"/>
              <a:t> of relapse </a:t>
            </a:r>
            <a:r>
              <a:rPr lang="it-IT" sz="1800" b="1" dirty="0" err="1"/>
              <a:t>while</a:t>
            </a:r>
            <a:r>
              <a:rPr lang="it-IT" sz="1800" b="1" dirty="0"/>
              <a:t> </a:t>
            </a:r>
            <a:r>
              <a:rPr lang="it-IT" sz="1800" b="1" dirty="0" err="1"/>
              <a:t>controlling</a:t>
            </a:r>
            <a:r>
              <a:rPr lang="it-IT" sz="1800" b="1" dirty="0"/>
              <a:t> </a:t>
            </a:r>
            <a:r>
              <a:rPr lang="it-IT" sz="1800" b="1" dirty="0" err="1"/>
              <a:t>potentially</a:t>
            </a:r>
            <a:r>
              <a:rPr lang="it-IT" sz="1800" b="1" dirty="0"/>
              <a:t> severe </a:t>
            </a:r>
            <a:r>
              <a:rPr lang="it-IT" sz="1800" b="1" dirty="0" err="1"/>
              <a:t>complications</a:t>
            </a:r>
            <a:r>
              <a:rPr lang="it-IT" sz="1800" b="1" dirty="0"/>
              <a:t>»</a:t>
            </a:r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9F798C-9329-9640-55F6-0B539E66F978}"/>
              </a:ext>
            </a:extLst>
          </p:cNvPr>
          <p:cNvSpPr txBox="1"/>
          <p:nvPr/>
        </p:nvSpPr>
        <p:spPr>
          <a:xfrm>
            <a:off x="526994" y="6210677"/>
            <a:ext cx="33752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i="1" dirty="0" err="1">
                <a:solidFill>
                  <a:prstClr val="black"/>
                </a:solidFill>
                <a:latin typeface="Calibri" panose="020F0502020204030204"/>
              </a:rPr>
              <a:t>Chabannon</a:t>
            </a:r>
            <a:r>
              <a:rPr lang="it-IT" sz="1350" i="1" dirty="0">
                <a:solidFill>
                  <a:prstClr val="black"/>
                </a:solidFill>
                <a:latin typeface="Calibri" panose="020F0502020204030204"/>
              </a:rPr>
              <a:t> et Al, Science </a:t>
            </a:r>
            <a:r>
              <a:rPr lang="it-IT" sz="1350" i="1" dirty="0" err="1">
                <a:solidFill>
                  <a:prstClr val="black"/>
                </a:solidFill>
                <a:latin typeface="Calibri" panose="020F0502020204030204"/>
              </a:rPr>
              <a:t>Transl</a:t>
            </a:r>
            <a:r>
              <a:rPr lang="it-IT" sz="135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350" i="1" dirty="0" err="1">
                <a:solidFill>
                  <a:prstClr val="black"/>
                </a:solidFill>
                <a:latin typeface="Calibri" panose="020F0502020204030204"/>
              </a:rPr>
              <a:t>Med</a:t>
            </a:r>
            <a:r>
              <a:rPr lang="it-IT" sz="1350" i="1" dirty="0">
                <a:solidFill>
                  <a:prstClr val="black"/>
                </a:solidFill>
                <a:latin typeface="Calibri" panose="020F0502020204030204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787118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BED075-5846-206E-B1D7-AFF24369FFA5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Attività di allotrapianto in ITALIA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F7FAF3-D466-7BC1-7D99-017825705C4E}"/>
              </a:ext>
            </a:extLst>
          </p:cNvPr>
          <p:cNvSpPr txBox="1"/>
          <p:nvPr/>
        </p:nvSpPr>
        <p:spPr>
          <a:xfrm>
            <a:off x="8572499" y="390832"/>
            <a:ext cx="3233585" cy="87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GITMO 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8F4483B-D301-4A5B-0093-80EF68270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59" y="1585069"/>
            <a:ext cx="9120004" cy="483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67563BD3-B5BE-BA31-9487-7C2B051475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058420"/>
              </p:ext>
            </p:extLst>
          </p:nvPr>
        </p:nvGraphicFramePr>
        <p:xfrm>
          <a:off x="987075" y="434864"/>
          <a:ext cx="9929283" cy="4585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6C15ACE-E639-D506-BBB0-D15C3AB28620}"/>
              </a:ext>
            </a:extLst>
          </p:cNvPr>
          <p:cNvGraphicFramePr>
            <a:graphicFrameLocks noGrp="1"/>
          </p:cNvGraphicFramePr>
          <p:nvPr/>
        </p:nvGraphicFramePr>
        <p:xfrm>
          <a:off x="566596" y="4975425"/>
          <a:ext cx="10515600" cy="126027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12313044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56460836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7476246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01825907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669150297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29098545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40944822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2028352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293902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0572440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93292438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6271838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161195161"/>
                    </a:ext>
                  </a:extLst>
                </a:gridCol>
                <a:gridCol w="542114">
                  <a:extLst>
                    <a:ext uri="{9D8B030D-6E8A-4147-A177-3AD203B41FA5}">
                      <a16:colId xmlns:a16="http://schemas.microsoft.com/office/drawing/2014/main" val="1311617393"/>
                    </a:ext>
                  </a:extLst>
                </a:gridCol>
                <a:gridCol w="509446">
                  <a:extLst>
                    <a:ext uri="{9D8B030D-6E8A-4147-A177-3AD203B41FA5}">
                      <a16:colId xmlns:a16="http://schemas.microsoft.com/office/drawing/2014/main" val="30596738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9478974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658940477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97686224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3817157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33609716"/>
                    </a:ext>
                  </a:extLst>
                </a:gridCol>
              </a:tblGrid>
              <a:tr h="1643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2006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2007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2008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2009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2019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119939614"/>
                  </a:ext>
                </a:extLst>
              </a:tr>
              <a:tr h="1643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auto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69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69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69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63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66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66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65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66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65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60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>
                          <a:effectLst/>
                        </a:rPr>
                        <a:t>69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983775776"/>
                  </a:ext>
                </a:extLst>
              </a:tr>
              <a:tr h="1643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allo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28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41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33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43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41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44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45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50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47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46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49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625723441"/>
                  </a:ext>
                </a:extLst>
              </a:tr>
              <a:tr h="1643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car-t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7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>
                          <a:effectLst/>
                        </a:rPr>
                        <a:t>19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2718211057"/>
                  </a:ext>
                </a:extLst>
              </a:tr>
              <a:tr h="1643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TOT: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94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97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110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96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91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98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102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106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102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101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107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103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116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116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127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127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130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136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137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/>
                </a:tc>
                <a:extLst>
                  <a:ext uri="{0D108BD9-81ED-4DB2-BD59-A6C34878D82A}">
                    <a16:rowId xmlns:a16="http://schemas.microsoft.com/office/drawing/2014/main" val="3381996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2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9BED49F-CD59-433E-B911-ED8C04AD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8965"/>
            <a:ext cx="11277600" cy="5920070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DDB11194-87FE-6A7D-CA93-7DCEF29EA8AA}"/>
              </a:ext>
            </a:extLst>
          </p:cNvPr>
          <p:cNvSpPr/>
          <p:nvPr/>
        </p:nvSpPr>
        <p:spPr>
          <a:xfrm>
            <a:off x="8043863" y="4086225"/>
            <a:ext cx="2543175" cy="557213"/>
          </a:xfrm>
          <a:prstGeom prst="ellipse">
            <a:avLst/>
          </a:prstGeom>
          <a:noFill/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9ADBE4-6C00-6930-DF2E-32EF47CBA0EF}"/>
              </a:ext>
            </a:extLst>
          </p:cNvPr>
          <p:cNvSpPr txBox="1"/>
          <p:nvPr/>
        </p:nvSpPr>
        <p:spPr>
          <a:xfrm>
            <a:off x="7586663" y="5014913"/>
            <a:ext cx="275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125 pazienti nel 2024</a:t>
            </a:r>
          </a:p>
        </p:txBody>
      </p:sp>
    </p:spTree>
    <p:extLst>
      <p:ext uri="{BB962C8B-B14F-4D97-AF65-F5344CB8AC3E}">
        <p14:creationId xmlns:p14="http://schemas.microsoft.com/office/powerpoint/2010/main" val="134529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CBFE4F5-3922-63F0-7D87-3D09756A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39658"/>
            <a:ext cx="11277600" cy="55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5337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9650</TotalTime>
  <Words>1161</Words>
  <Application>Microsoft Macintosh PowerPoint</Application>
  <PresentationFormat>Widescreen</PresentationFormat>
  <Paragraphs>274</Paragraphs>
  <Slides>30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Cambria</vt:lpstr>
      <vt:lpstr>Corbel</vt:lpstr>
      <vt:lpstr>SinkinSans</vt:lpstr>
      <vt:lpstr>Times New Roman</vt:lpstr>
      <vt:lpstr>Verdana</vt:lpstr>
      <vt:lpstr>Wingdings</vt:lpstr>
      <vt:lpstr>3_Tema di Office</vt:lpstr>
      <vt:lpstr>Tema di Office</vt:lpstr>
      <vt:lpstr>1_Tema di Office</vt:lpstr>
      <vt:lpstr>ClipArt</vt:lpstr>
      <vt:lpstr>Presentazione standard di PowerPoint</vt:lpstr>
      <vt:lpstr>La cellula staminale emopoietica</vt:lpstr>
      <vt:lpstr>Presentazione standard di PowerPoint</vt:lpstr>
      <vt:lpstr>HSCT e chimerismo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Screening pre Trapianto</vt:lpstr>
      <vt:lpstr>Presentazione standard di PowerPoint</vt:lpstr>
      <vt:lpstr>INTENSITY OF CONDITIONING REGIMEN</vt:lpstr>
      <vt:lpstr>INTENSITY OF CONDITIONING REGIMEN</vt:lpstr>
      <vt:lpstr>Presentazione standard di PowerPoint</vt:lpstr>
      <vt:lpstr>Presentazione standard di PowerPoint</vt:lpstr>
      <vt:lpstr>Presentazione standard di PowerPoint</vt:lpstr>
      <vt:lpstr> SORGENTI DI CELLULE STAMINALI EMOPOIETICHE</vt:lpstr>
      <vt:lpstr>Presentazione standard di PowerPoint</vt:lpstr>
      <vt:lpstr>Presentazione standard di PowerPoint</vt:lpstr>
      <vt:lpstr>GVHD Overview</vt:lpstr>
      <vt:lpstr>Presentazione standard di PowerPoint</vt:lpstr>
      <vt:lpstr>Manifestazioni cliniche di GVHD acuta</vt:lpstr>
      <vt:lpstr>Presentazione standard di PowerPoint</vt:lpstr>
      <vt:lpstr>Evoluzione nella terapia delle complicanze post HSCT</vt:lpstr>
      <vt:lpstr>Presentazione standard di PowerPoint</vt:lpstr>
      <vt:lpstr>Presentazione standard di PowerPoint</vt:lpstr>
      <vt:lpstr>Splenomegalia prima del Trapianto</vt:lpstr>
      <vt:lpstr>Presentazione standard di PowerPoint</vt:lpstr>
      <vt:lpstr>Presentazione standard di PowerPoint</vt:lpstr>
      <vt:lpstr>  CELLULAR THERAPY AND TRANSFUSION MEDICINE UNIT Blood &amp; Marrow Transplant Program Director: Chiara Nozzoli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nozzoli</dc:creator>
  <cp:lastModifiedBy>chiara nozzoli</cp:lastModifiedBy>
  <cp:revision>35</cp:revision>
  <dcterms:created xsi:type="dcterms:W3CDTF">2024-09-17T20:03:07Z</dcterms:created>
  <dcterms:modified xsi:type="dcterms:W3CDTF">2025-05-16T21:09:27Z</dcterms:modified>
</cp:coreProperties>
</file>